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303" r:id="rId4"/>
    <p:sldId id="286" r:id="rId5"/>
    <p:sldId id="302" r:id="rId6"/>
    <p:sldId id="304" r:id="rId7"/>
    <p:sldId id="299" r:id="rId8"/>
    <p:sldId id="300" r:id="rId9"/>
    <p:sldId id="291" r:id="rId10"/>
    <p:sldId id="275" r:id="rId11"/>
    <p:sldId id="278" r:id="rId12"/>
    <p:sldId id="280" r:id="rId13"/>
    <p:sldId id="272" r:id="rId14"/>
    <p:sldId id="271" r:id="rId15"/>
    <p:sldId id="281" r:id="rId16"/>
    <p:sldId id="284" r:id="rId17"/>
    <p:sldId id="262" r:id="rId18"/>
    <p:sldId id="293" r:id="rId19"/>
    <p:sldId id="267" r:id="rId20"/>
    <p:sldId id="285" r:id="rId21"/>
    <p:sldId id="288" r:id="rId22"/>
    <p:sldId id="301" r:id="rId23"/>
    <p:sldId id="295" r:id="rId24"/>
    <p:sldId id="289" r:id="rId25"/>
    <p:sldId id="294" r:id="rId26"/>
    <p:sldId id="28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B30"/>
    <a:srgbClr val="D1D2D4"/>
    <a:srgbClr val="32AAA7"/>
    <a:srgbClr val="91DFDD"/>
    <a:srgbClr val="FF0000"/>
    <a:srgbClr val="DEE2F3"/>
    <a:srgbClr val="F7BECA"/>
    <a:srgbClr val="DEF6F3"/>
    <a:srgbClr val="FFED00"/>
    <a:srgbClr val="6C4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3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0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2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88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2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56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6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8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0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26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F1FD-C59A-4B02-9B65-490BBB2699A1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8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5.jpeg"/><Relationship Id="rId4" Type="http://schemas.openxmlformats.org/officeDocument/2006/relationships/hyperlink" Target="https://vk.com/feed?section=search&amp;q=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5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hyperlink" Target="http://www.artlife.ru/" TargetMode="External"/><Relationship Id="rId4" Type="http://schemas.openxmlformats.org/officeDocument/2006/relationships/hyperlink" Target="http://www.media.artlife.r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6.jpeg"/><Relationship Id="rId4" Type="http://schemas.openxmlformats.org/officeDocument/2006/relationships/hyperlink" Target="http://www.media.artlife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wallpapertag.com/wallpaper/full/f/f/7/901651-cool-snowing-desktop-background-3840x2160-for-androi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wallpapertag.com/wallpaper/full/f/f/7/901651-cool-snowing-desktop-background-3840x2160-for-androi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154" cy="6858000"/>
            <a:chOff x="0" y="0"/>
            <a:chExt cx="12192154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6"/>
              <a:ext cx="12192154" cy="6857914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889000" y="0"/>
              <a:ext cx="1354668" cy="2641600"/>
            </a:xfrm>
            <a:prstGeom prst="rect">
              <a:avLst/>
            </a:prstGeom>
            <a:solidFill>
              <a:srgbClr val="EC1B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3600" b="1" dirty="0" smtClean="0"/>
                <a:t>ДЕКАБРЬ</a:t>
              </a:r>
              <a:endParaRPr lang="ru-RU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864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86"/>
            <a:ext cx="12192152" cy="6857913"/>
            <a:chOff x="0" y="86"/>
            <a:chExt cx="12192152" cy="685791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6"/>
              <a:ext cx="12192152" cy="6857913"/>
            </a:xfrm>
            <a:prstGeom prst="rect">
              <a:avLst/>
            </a:prstGeom>
          </p:spPr>
        </p:pic>
        <p:grpSp>
          <p:nvGrpSpPr>
            <p:cNvPr id="6" name="Группа 5"/>
            <p:cNvGrpSpPr/>
            <p:nvPr/>
          </p:nvGrpSpPr>
          <p:grpSpPr>
            <a:xfrm>
              <a:off x="2644351" y="1977448"/>
              <a:ext cx="9067662" cy="2367815"/>
              <a:chOff x="2644351" y="1977448"/>
              <a:chExt cx="9067662" cy="2367815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949967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7214565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173867"/>
              </p:ext>
            </p:extLst>
          </p:nvPr>
        </p:nvGraphicFramePr>
        <p:xfrm>
          <a:off x="2644351" y="4626350"/>
          <a:ext cx="9067664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ТЕРПЕНТИНОВЫЕ ЛЕДЕНЦЫ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ЧАЙНЫЙ НАПИТОК </a:t>
                      </a:r>
                    </a:p>
                    <a:p>
                      <a:pPr algn="ctr"/>
                      <a:r>
                        <a:rPr lang="ru-RU" sz="1200" b="1" dirty="0" smtClean="0"/>
                        <a:t>ТАЕЖНАЯ СИЛА</a:t>
                      </a:r>
                      <a:endParaRPr lang="ru-RU" sz="1200" b="1" baseline="0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КИСЕЛЬ</a:t>
                      </a:r>
                      <a:r>
                        <a:rPr lang="ru-RU" sz="1200" b="1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="1" baseline="0" dirty="0" smtClean="0"/>
                        <a:t>ОБЛЕПИХА С ЭХИНАЦЕЕЙ</a:t>
                      </a:r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КОФЕ</a:t>
                      </a:r>
                      <a:r>
                        <a:rPr lang="ru-RU" sz="1200" b="1" baseline="0" dirty="0" smtClean="0"/>
                        <a:t> ТУРБО ДРАЙВ</a:t>
                      </a:r>
                      <a:endParaRPr lang="ru-RU" sz="1200" b="1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ЖИВИЦА КЕДРА ДЛЯ ЗДОРОВЬЯ ГОРЛА И ПОЛОСТИ РТА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15 ДЕКАБРЯ – ДЕНЬ ЧАЯ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ДАРИТЕ БЛИЗКИМ </a:t>
                      </a:r>
                    </a:p>
                    <a:p>
                      <a:pPr algn="ctr"/>
                      <a:r>
                        <a:rPr lang="ru-RU" sz="1200" dirty="0" smtClean="0"/>
                        <a:t>ЗАБОТУ И ТЕПЛО!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ДАРИ ЭНЕРГИЮ!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pic>
        <p:nvPicPr>
          <p:cNvPr id="1026" name="Picture 2" descr="C:\Users\Chizhova\Desktop\день_ч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146" y="2263326"/>
            <a:ext cx="1845425" cy="1845425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435" y="2250737"/>
            <a:ext cx="1858014" cy="18580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48" y="2263326"/>
            <a:ext cx="1845425" cy="1845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129" y="2263326"/>
            <a:ext cx="1845425" cy="184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18072" y="2929467"/>
            <a:ext cx="405384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ЖИВИЦА КЕДРА ДЛЯ ЗДОРОВЬЯ ГОРЛА И ПОЛОСТИ РТА</a:t>
            </a:r>
          </a:p>
          <a:p>
            <a:endParaRPr lang="ru-RU" sz="1000" dirty="0" smtClean="0"/>
          </a:p>
          <a:p>
            <a:r>
              <a:rPr lang="ru-RU" sz="1000" i="1" dirty="0" smtClean="0"/>
              <a:t>А вы раньше слышали загадочное слово «терпентин»?</a:t>
            </a:r>
          </a:p>
          <a:p>
            <a:r>
              <a:rPr lang="ru-RU" sz="1000" i="1" dirty="0" smtClean="0"/>
              <a:t>Гораздо привычнее  для многих его народное название – «живица».</a:t>
            </a:r>
          </a:p>
          <a:p>
            <a:r>
              <a:rPr lang="ru-RU" sz="1000" i="1" dirty="0" smtClean="0"/>
              <a:t>Терпентин – это бесцветное вязкое вещество, которое выделяют хвойные деревья, чтобы предотвратить проникновение вредителей внутрь  поврежденного ствола. Оно обладает высоким </a:t>
            </a:r>
            <a:r>
              <a:rPr lang="ru-RU" sz="1000" i="1" dirty="0" err="1" smtClean="0"/>
              <a:t>антимикробным</a:t>
            </a:r>
            <a:r>
              <a:rPr lang="ru-RU" sz="1000" i="1" dirty="0" smtClean="0"/>
              <a:t> эффектом и способно дезинфицировать и заживлять раны.</a:t>
            </a:r>
          </a:p>
          <a:p>
            <a:r>
              <a:rPr lang="ru-RU" sz="1000" i="1" dirty="0" smtClean="0"/>
              <a:t>«Терпентиновые леденцы» с эвкалиптом и прополисом отлично помогают справляться с воспалительными процессами в полости рта и горла, облегчая течение ОРВИ, ангины, стоматитов и пародонтозов, устраняя неприятный запах из рта, ускоряя заживление слизистой. Это отличное общеукрепляющее и профилактическое средство в период обострения респираторных инфекций и заболеваний дыхательной системы! </a:t>
            </a:r>
          </a:p>
          <a:p>
            <a:endParaRPr lang="ru-RU" sz="1000" dirty="0" smtClean="0"/>
          </a:p>
          <a:p>
            <a:pPr>
              <a:lnSpc>
                <a:spcPts val="1100"/>
              </a:lnSpc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живицакедра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терпентиновыеледенцы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леденцыдлягорла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леденцыспрополисом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леденцысэвкалиптом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приОРВИ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припростуде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приангине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прополис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приболивгорле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99697" y="2929467"/>
            <a:ext cx="3792353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15 ДЕКАБРЯ  - ДЕНЬ ЧАЯ</a:t>
            </a:r>
          </a:p>
          <a:p>
            <a:endParaRPr lang="ru-RU" sz="1000" b="1" i="1" dirty="0" smtClean="0"/>
          </a:p>
          <a:p>
            <a:r>
              <a:rPr lang="ru-RU" sz="1000" i="1" dirty="0" smtClean="0"/>
              <a:t>Сегодня тысячи людей на Земле отмечают День чая. </a:t>
            </a:r>
          </a:p>
          <a:p>
            <a:r>
              <a:rPr lang="ru-RU" sz="1000" i="1" dirty="0" smtClean="0"/>
              <a:t>Чай – один из древнейших напитков: интерес к его целебным свойствам впервые возник в Китае еще в 600-х годах нашей эры. Свежезаваренный чай обладает не только тонизирующими, но и антибактериальными, антиоксидантными и детоксикационными свойствами. </a:t>
            </a:r>
          </a:p>
          <a:p>
            <a:r>
              <a:rPr lang="ru-RU" sz="1000" i="1" dirty="0" smtClean="0"/>
              <a:t>Хотите отметить День чая по-особенному? Попробуйте </a:t>
            </a:r>
            <a:r>
              <a:rPr lang="ru-RU" sz="1000" b="1" i="1" dirty="0" smtClean="0"/>
              <a:t>чайный напиток «Таежная сила»</a:t>
            </a:r>
            <a:r>
              <a:rPr lang="ru-RU" sz="1000" i="1" dirty="0" smtClean="0"/>
              <a:t> от компании «Артлайф»! Он способствует повышению естественных защитных сил организма и жизненного тонуса.  В его составе самые целебные сибирские травы: зверобой, лабазник,  чабрец, лист малины и смородины, чага и </a:t>
            </a:r>
            <a:r>
              <a:rPr lang="ru-RU" sz="1000" i="1" dirty="0" err="1" smtClean="0"/>
              <a:t>эхинацея</a:t>
            </a:r>
            <a:r>
              <a:rPr lang="ru-RU" sz="1000" i="1" dirty="0" smtClean="0"/>
              <a:t>, шиповник и </a:t>
            </a:r>
            <a:r>
              <a:rPr lang="ru-RU" sz="1000" i="1" dirty="0" err="1" smtClean="0"/>
              <a:t>курильский</a:t>
            </a:r>
            <a:r>
              <a:rPr lang="ru-RU" sz="1000" i="1" dirty="0" smtClean="0"/>
              <a:t> чай. </a:t>
            </a:r>
          </a:p>
          <a:p>
            <a:pPr>
              <a:lnSpc>
                <a:spcPts val="1100"/>
              </a:lnSpc>
            </a:pPr>
            <a:endParaRPr lang="ru-RU" sz="1000" i="1" dirty="0" smtClean="0"/>
          </a:p>
          <a:p>
            <a:pPr>
              <a:lnSpc>
                <a:spcPts val="1100"/>
              </a:lnSpc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чайныйнапиток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таежнаясила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фиточай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травянойчай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чага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полезныйчай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курильскийчай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эхинацея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зверобой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лабазник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чабрец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шиповник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приОРВИ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припростуде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новогодниеподарки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идеидляподарков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100"/>
              </a:lnSpc>
            </a:pPr>
            <a:endParaRPr lang="ru-RU" sz="1000" i="1" dirty="0" smtClean="0"/>
          </a:p>
          <a:p>
            <a:pPr>
              <a:lnSpc>
                <a:spcPts val="1100"/>
              </a:lnSpc>
            </a:pPr>
            <a:endParaRPr lang="ru-RU" sz="1000" i="1" dirty="0"/>
          </a:p>
        </p:txBody>
      </p:sp>
      <p:pic>
        <p:nvPicPr>
          <p:cNvPr id="9" name="Picture 2" descr="C:\Users\Chizhova\Desktop\день_ч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4272" y="1293483"/>
            <a:ext cx="1583267" cy="1583267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07" y="1293482"/>
            <a:ext cx="1583268" cy="158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318886" y="2904067"/>
            <a:ext cx="3930164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ДАРИ ЭНЕРГИЮ!  </a:t>
            </a:r>
          </a:p>
          <a:p>
            <a:endParaRPr lang="ru-RU" sz="1000" b="1" i="1" dirty="0" smtClean="0"/>
          </a:p>
          <a:p>
            <a:r>
              <a:rPr lang="ru-RU" sz="1000" i="1" dirty="0" smtClean="0"/>
              <a:t>Почему зимой так хочется спать? Будильник становится злейшим врагом, раскачать себя с утра удается не сразу.  Все потому, что в зимнем воздухе содержится меньше кислорода, чем нужно организму для активной деятельности. Темнеет рано и выработка мелатонина увеличивается, но мы все равно ложимся спать в привычном режиме. Чтобы зимой не растерять работоспособность, больше гуляйте и чаще проветривайте помещение, в котором находитесь, принимайте витамины группы B – они отвечают за снабжение тканей кислородом. Переносите сложные задачи с раннего утра на более позднее время, а утром тонизируйте себя природными стимуляторами. </a:t>
            </a:r>
            <a:r>
              <a:rPr lang="ru-RU" sz="1000" b="1" i="1" dirty="0" smtClean="0"/>
              <a:t>Кофе «</a:t>
            </a:r>
            <a:r>
              <a:rPr lang="ru-RU" sz="1000" b="1" i="1" dirty="0" err="1" smtClean="0"/>
              <a:t>Турбодрайв</a:t>
            </a:r>
            <a:r>
              <a:rPr lang="ru-RU" sz="1000" b="1" i="1" dirty="0" smtClean="0"/>
              <a:t> 3 в 1»</a:t>
            </a:r>
            <a:r>
              <a:rPr lang="ru-RU" sz="1000" i="1" dirty="0" smtClean="0"/>
              <a:t> с витаминами, экстрактами женьшеня и зеленого чая прекрасно справится с этой задачей! Сохраняя традиционный вкус и бодрящий аромат, он стимулирует деятельность центральной нервной системы и помогает справиться с зимней спячкой, повышая вашу работоспособность и общий тонус.</a:t>
            </a:r>
          </a:p>
          <a:p>
            <a:r>
              <a:rPr lang="ru-RU" sz="1000" dirty="0" smtClean="0"/>
              <a:t> 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новогодниеподарки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идеидляподарков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кофе3в1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экстрактженьшеня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экстрактзеленогочая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кофетурбодрайв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тонизирующийнапиток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витаминизированныйнапиток</a:t>
            </a:r>
            <a:endParaRPr lang="ru-RU" sz="1000" i="1" dirty="0" smtClean="0"/>
          </a:p>
          <a:p>
            <a:pPr indent="-171450">
              <a:lnSpc>
                <a:spcPts val="1000"/>
              </a:lnSpc>
            </a:pPr>
            <a:endParaRPr lang="ru-RU" sz="1000" i="1" dirty="0" smtClean="0"/>
          </a:p>
          <a:p>
            <a:pPr indent="-171450">
              <a:lnSpc>
                <a:spcPts val="1000"/>
              </a:lnSpc>
            </a:pPr>
            <a:endParaRPr lang="ru-RU" sz="1000" i="1" dirty="0"/>
          </a:p>
          <a:p>
            <a:pPr algn="ctr"/>
            <a:endParaRPr lang="ru-RU" sz="10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37322" y="2895600"/>
            <a:ext cx="3917482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ДАРИТЕ БЛИЗКИМ ЗАБОТУ И ТЕПЛО!</a:t>
            </a:r>
          </a:p>
          <a:p>
            <a:endParaRPr lang="ru-RU" sz="1000" i="1" dirty="0" smtClean="0"/>
          </a:p>
          <a:p>
            <a:r>
              <a:rPr lang="ru-RU" sz="1000" i="1" dirty="0" smtClean="0"/>
              <a:t>Нет ничего лучше чашечки горячего полезного напитка в холодный зимний день!</a:t>
            </a:r>
          </a:p>
          <a:p>
            <a:r>
              <a:rPr lang="ru-RU" sz="1000" i="1" dirty="0" smtClean="0"/>
              <a:t>Кисели Артлайф – это яркие теплые и ароматные напитки с невероятным ягодным вкусом. В этот зимний день наш фаворит - кисель Облепиха с </a:t>
            </a:r>
            <a:r>
              <a:rPr lang="ru-RU" sz="1000" i="1" dirty="0" err="1" smtClean="0"/>
              <a:t>эхинацеей</a:t>
            </a:r>
            <a:r>
              <a:rPr lang="ru-RU" sz="1000" i="1" dirty="0" smtClean="0"/>
              <a:t> и шиповником.</a:t>
            </a:r>
          </a:p>
          <a:p>
            <a:r>
              <a:rPr lang="ru-RU" sz="1000" i="1" dirty="0" smtClean="0"/>
              <a:t>Его основу составляет натуральный облепиховый сок, богатый витаминами. Экстракты </a:t>
            </a:r>
            <a:r>
              <a:rPr lang="ru-RU" sz="1000" i="1" dirty="0" err="1" smtClean="0"/>
              <a:t>эхинацеи</a:t>
            </a:r>
            <a:r>
              <a:rPr lang="ru-RU" sz="1000" i="1" dirty="0" smtClean="0"/>
              <a:t> и шиповника, комплекс витаминов повышают иммунитет, способствуют профилактике респираторных заболеваний, подавляют воспаления и кашель, укрепляют организм.  </a:t>
            </a:r>
          </a:p>
          <a:p>
            <a:r>
              <a:rPr lang="ru-RU" sz="1000" i="1" dirty="0" smtClean="0"/>
              <a:t>Густая консистенция позволяет киселю долго оставаться горячим и хорошо согревать, например, после лыжной прогулки или катания на санках!  </a:t>
            </a:r>
          </a:p>
          <a:p>
            <a:pPr>
              <a:lnSpc>
                <a:spcPts val="1000"/>
              </a:lnSpc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кисельАртлайф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кисель гранулированный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полезныйнапиток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 питание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облепиха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эхинацея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согревающийнапиток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шиповник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припростуде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приОРВИ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длядетей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новогодниеподарки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идеидляподарков</a:t>
            </a:r>
            <a:endParaRPr lang="ru-RU" sz="1000" dirty="0" smtClean="0"/>
          </a:p>
          <a:p>
            <a:pPr>
              <a:lnSpc>
                <a:spcPts val="1000"/>
              </a:lnSpc>
            </a:pP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lang="ru-RU" sz="1000" i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72" y="1307406"/>
            <a:ext cx="1571567" cy="15715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312" y="1246909"/>
            <a:ext cx="1568958" cy="156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527799" y="4230255"/>
            <a:ext cx="5664353" cy="1913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ТВОЯ НАДЕЖНАЯ ОПОРА</a:t>
            </a:r>
            <a:endParaRPr lang="ru-RU" sz="1000" b="1" i="1" dirty="0"/>
          </a:p>
          <a:p>
            <a:r>
              <a:rPr lang="ru-RU" sz="1000" i="1" dirty="0" smtClean="0"/>
              <a:t>Комплексы «Кальцимакс» и «Джоинт Флекс форте» для многих людей являются надежной опорой и защитой здоровья. Эти два продукта </a:t>
            </a:r>
            <a:r>
              <a:rPr lang="ru-RU" sz="1000" i="1" dirty="0"/>
              <a:t>– </a:t>
            </a:r>
            <a:r>
              <a:rPr lang="ru-RU" sz="1000" i="1" dirty="0" smtClean="0"/>
              <a:t> надежное сочетание – </a:t>
            </a:r>
            <a:r>
              <a:rPr lang="ru-RU" sz="1000" i="1" dirty="0" err="1" smtClean="0"/>
              <a:t>хондропротекторы+кальций</a:t>
            </a:r>
            <a:r>
              <a:rPr lang="ru-RU" sz="1000" i="1" dirty="0" smtClean="0"/>
              <a:t>. Сегодня мы предлагаем усилить это сочетание комплексом с </a:t>
            </a:r>
            <a:r>
              <a:rPr lang="ru-RU" sz="1000" i="1" dirty="0" err="1" smtClean="0"/>
              <a:t>полипренолом</a:t>
            </a:r>
            <a:r>
              <a:rPr lang="ru-RU" sz="1000" i="1" dirty="0" smtClean="0"/>
              <a:t> «Олеопрен Генез», улучшающим регенерацию клеток и тканей. </a:t>
            </a:r>
          </a:p>
          <a:p>
            <a:r>
              <a:rPr lang="ru-RU" sz="1000" i="1" dirty="0" smtClean="0"/>
              <a:t>Активные </a:t>
            </a:r>
            <a:r>
              <a:rPr lang="ru-RU" sz="1000" i="1" dirty="0"/>
              <a:t>компоненты в составе «Олеопрен Генез» стимулируют восстановление поврежденных клеток, нормализуют основной и энергетический обмен в клетках, подавляют действие свободных радикалов, значительно ускоряя период реабилитации. Его способность ускорять срастание костей доказана клинически.</a:t>
            </a:r>
          </a:p>
          <a:p>
            <a:r>
              <a:rPr lang="ru-RU" sz="1000" i="1" dirty="0"/>
              <a:t> </a:t>
            </a:r>
            <a:r>
              <a:rPr lang="ru-RU" sz="1000" i="1" dirty="0" smtClean="0"/>
              <a:t>#</a:t>
            </a:r>
            <a:r>
              <a:rPr lang="ru-RU" sz="1000" i="1" dirty="0" err="1"/>
              <a:t>джоинтфлексфорте</a:t>
            </a:r>
            <a:r>
              <a:rPr lang="ru-RU" sz="1000" i="1" dirty="0"/>
              <a:t>  #</a:t>
            </a:r>
            <a:r>
              <a:rPr lang="ru-RU" sz="1000" i="1" dirty="0" err="1"/>
              <a:t>кальцимакс</a:t>
            </a:r>
            <a:r>
              <a:rPr lang="ru-RU" sz="1000" i="1" dirty="0"/>
              <a:t> #</a:t>
            </a:r>
            <a:r>
              <a:rPr lang="ru-RU" sz="1000" i="1" dirty="0" err="1"/>
              <a:t>олеопренгенез</a:t>
            </a:r>
            <a:r>
              <a:rPr lang="ru-RU" sz="1000" i="1" dirty="0"/>
              <a:t> #</a:t>
            </a:r>
            <a:r>
              <a:rPr lang="ru-RU" sz="1000" i="1" dirty="0" err="1"/>
              <a:t>артлайф</a:t>
            </a:r>
            <a:r>
              <a:rPr lang="ru-RU" sz="1000" i="1" dirty="0"/>
              <a:t>  #</a:t>
            </a:r>
            <a:r>
              <a:rPr lang="ru-RU" sz="1000" i="1" dirty="0" err="1"/>
              <a:t>бад</a:t>
            </a:r>
            <a:r>
              <a:rPr lang="ru-RU" sz="1000" i="1" dirty="0"/>
              <a:t>  #здоровье #</a:t>
            </a:r>
            <a:r>
              <a:rPr lang="ru-RU" sz="1000" i="1" dirty="0" err="1"/>
              <a:t>переломкостей</a:t>
            </a:r>
            <a:r>
              <a:rPr lang="ru-RU" sz="1000" i="1" dirty="0"/>
              <a:t> # </a:t>
            </a:r>
            <a:r>
              <a:rPr lang="ru-RU" sz="1000" i="1" dirty="0" err="1"/>
              <a:t>здоровьекостей</a:t>
            </a:r>
            <a:r>
              <a:rPr lang="ru-RU" sz="1000" i="1" dirty="0"/>
              <a:t> </a:t>
            </a:r>
          </a:p>
          <a:p>
            <a:pPr>
              <a:lnSpc>
                <a:spcPts val="1000"/>
              </a:lnSpc>
            </a:pP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63554" y="406400"/>
            <a:ext cx="4434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ОЛЕОПРЕН ГЕНЕЗ </a:t>
            </a:r>
          </a:p>
          <a:p>
            <a:pPr algn="ctr"/>
            <a:r>
              <a:rPr lang="ru-RU" b="1" dirty="0" smtClean="0"/>
              <a:t>В ПРОГРАММАХ ПО ОЗДОРОВЛЕНИЮ </a:t>
            </a:r>
            <a:endParaRPr lang="ru-RU" b="1" dirty="0"/>
          </a:p>
        </p:txBody>
      </p:sp>
      <p:pic>
        <p:nvPicPr>
          <p:cNvPr id="1026" name="Picture 2" descr="C:\Users\Chizhova\Desktop\А3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6061" y="1672108"/>
            <a:ext cx="3369734" cy="4729127"/>
          </a:xfrm>
          <a:prstGeom prst="rect">
            <a:avLst/>
          </a:prstGeom>
          <a:noFill/>
        </p:spPr>
      </p:pic>
      <p:pic>
        <p:nvPicPr>
          <p:cNvPr id="1027" name="Picture 3" descr="C:\Users\Chizhova\Desktop\Джфлекс форте, Кальцимакс, Олеопрен Генез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8147" y="1672108"/>
            <a:ext cx="2013709" cy="2013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60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52" y="0"/>
            <a:ext cx="12192152" cy="6857912"/>
            <a:chOff x="0" y="86"/>
            <a:chExt cx="12192152" cy="685791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6"/>
              <a:ext cx="12192152" cy="6857912"/>
            </a:xfrm>
            <a:prstGeom prst="rect">
              <a:avLst/>
            </a:prstGeom>
          </p:spPr>
        </p:pic>
        <p:grpSp>
          <p:nvGrpSpPr>
            <p:cNvPr id="11" name="Группа 10"/>
            <p:cNvGrpSpPr/>
            <p:nvPr/>
          </p:nvGrpSpPr>
          <p:grpSpPr>
            <a:xfrm>
              <a:off x="2644351" y="1977448"/>
              <a:ext cx="9067662" cy="2367815"/>
              <a:chOff x="2644351" y="1977448"/>
              <a:chExt cx="9067662" cy="2367815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949967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7214565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038241"/>
              </p:ext>
            </p:extLst>
          </p:nvPr>
        </p:nvGraphicFramePr>
        <p:xfrm>
          <a:off x="2644351" y="4626350"/>
          <a:ext cx="9067664" cy="1127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ЛИАНА КОШАЧИЙ КОГОТЬ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МУЛЬТИМЕГИН</a:t>
                      </a:r>
                      <a:endParaRPr lang="ru-RU" sz="1200" baseline="0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ИВЛАКСИН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АЛКОНЕЙТРАЛ+СОРБИОГЕЛЬ+ХЕПАР ФОРМУЛА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ПРИРОДНЫЙ ХРАНИТЕЛЬ ЗДОРОВЬЯ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ОМЕГА -3 ДЛЯ ДЕТЕЙ И ПОДРОСТКОВ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САЛИЦИЛАТЫ (РАСТИТЕЛЬНЫЙ «АСПИРИН») 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ПРОГРАММА ПОМОЩИ ОРГАНИЗМУ В ПРАЗДНИЧНЫЕ ДНИ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981928" y="2423296"/>
            <a:ext cx="1537188" cy="153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Chizhova\Desktop\МЕДИА декабрь18\Медиапланирование декабрь 2018\СОЦ СЕТИ\ЗДОРОВЬЕ\Поддержка организма в НГ прадни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778" y="2240711"/>
            <a:ext cx="1862851" cy="1862851"/>
          </a:xfrm>
          <a:prstGeom prst="rect">
            <a:avLst/>
          </a:prstGeom>
          <a:noFill/>
        </p:spPr>
      </p:pic>
      <p:pic>
        <p:nvPicPr>
          <p:cNvPr id="2051" name="Picture 3" descr="C:\Users\Chizhova\Desktop\МЕДИА декабрь18\Медиапланирование декабрь 2018\СОЦ СЕТИ\ЗДОРОВЬЕ\Ивлакс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6339" y="2240712"/>
            <a:ext cx="1854662" cy="1854662"/>
          </a:xfrm>
          <a:prstGeom prst="rect">
            <a:avLst/>
          </a:prstGeom>
          <a:noFill/>
        </p:spPr>
      </p:pic>
      <p:pic>
        <p:nvPicPr>
          <p:cNvPr id="2052" name="Picture 4" descr="C:\Users\Chizhova\Desktop\МЕДИА декабрь18\Медиапланирование декабрь 2018\СОЦ СЕТИ\ЗДОРОВЬЕ\Мультимеги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1895" y="2240711"/>
            <a:ext cx="1854662" cy="1854662"/>
          </a:xfrm>
          <a:prstGeom prst="rect">
            <a:avLst/>
          </a:prstGeom>
          <a:noFill/>
        </p:spPr>
      </p:pic>
      <p:pic>
        <p:nvPicPr>
          <p:cNvPr id="2053" name="Picture 5" descr="C:\Users\Chizhova\Desktop\МЕДИА декабрь18\Медиапланирование декабрь 2018\СОЦ СЕТИ\ЗДОРОВЬЕ\Кошачий_когот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6301" y="2240711"/>
            <a:ext cx="1857464" cy="1857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60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76601" y="2885907"/>
            <a:ext cx="3949327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ИВЛАКСИН – ОТ ЖАРА, БОЛИ И ПРОСТУД!</a:t>
            </a:r>
            <a:endParaRPr lang="ru-RU" sz="1000" dirty="0" smtClean="0"/>
          </a:p>
          <a:p>
            <a:pPr>
              <a:lnSpc>
                <a:spcPts val="1000"/>
              </a:lnSpc>
            </a:pPr>
            <a:endParaRPr lang="ru-RU" sz="400" b="1" i="1" dirty="0" smtClean="0"/>
          </a:p>
          <a:p>
            <a:r>
              <a:rPr lang="ru-RU" sz="1000" i="1" dirty="0" smtClean="0"/>
              <a:t>Одно из немногих доступных лекарств советской эпохи, аспирин, раньше можно было найти в любой аптечке. Его, не задумываясь, принимали и от температуры, и от головной боли. Сегодня доктора призывают с осторожностью относиться к приему аспирина, ведь он способен вызвать повреждение желудка. </a:t>
            </a:r>
          </a:p>
          <a:p>
            <a:r>
              <a:rPr lang="ru-RU" sz="1000" i="1" dirty="0" smtClean="0"/>
              <a:t>Но в природе есть вещества со схожим действием, которые действуют мягче и не вызывают раздражение ЖКТ!</a:t>
            </a:r>
          </a:p>
          <a:p>
            <a:r>
              <a:rPr lang="ru-RU" sz="1000" i="1" dirty="0" smtClean="0"/>
              <a:t>На одном из первых мест по содержанию «природного аспирина», или растительных </a:t>
            </a:r>
            <a:r>
              <a:rPr lang="ru-RU" sz="1000" i="1" dirty="0" err="1" smtClean="0"/>
              <a:t>салицилатов</a:t>
            </a:r>
            <a:r>
              <a:rPr lang="ru-RU" sz="1000" i="1" dirty="0" smtClean="0"/>
              <a:t>, стоит кора ивы. Доказаны ее свойства облегчать боль, снимать жар и воспаление при  простуде , мышечных и неврологических болях.</a:t>
            </a:r>
          </a:p>
          <a:p>
            <a:r>
              <a:rPr lang="ru-RU" sz="1000" i="1" dirty="0" err="1" smtClean="0"/>
              <a:t>Фитокомплекс</a:t>
            </a:r>
            <a:r>
              <a:rPr lang="ru-RU" sz="1000" i="1" dirty="0" smtClean="0"/>
              <a:t> «</a:t>
            </a:r>
            <a:r>
              <a:rPr lang="ru-RU" sz="1000" i="1" dirty="0" err="1" smtClean="0"/>
              <a:t>Ивлаксин</a:t>
            </a:r>
            <a:r>
              <a:rPr lang="ru-RU" sz="1000" i="1" dirty="0" smtClean="0"/>
              <a:t>» с натуральными </a:t>
            </a:r>
            <a:r>
              <a:rPr lang="ru-RU" sz="1000" i="1" dirty="0" err="1" smtClean="0"/>
              <a:t>салицилатами</a:t>
            </a:r>
            <a:r>
              <a:rPr lang="ru-RU" sz="1000" i="1" dirty="0" smtClean="0"/>
              <a:t> ивы и малины:</a:t>
            </a:r>
          </a:p>
          <a:p>
            <a:pPr lvl="0"/>
            <a:r>
              <a:rPr lang="ru-RU" sz="1000" i="1" dirty="0" smtClean="0"/>
              <a:t>-поддерживает организм при простуде и ОРВИ</a:t>
            </a:r>
          </a:p>
          <a:p>
            <a:pPr lvl="0"/>
            <a:r>
              <a:rPr lang="ru-RU" sz="1000" i="1" dirty="0" smtClean="0"/>
              <a:t>-помогает снять температуру и облегчить болевые ощущения</a:t>
            </a:r>
          </a:p>
          <a:p>
            <a:pPr lvl="0"/>
            <a:r>
              <a:rPr lang="ru-RU" sz="1000" i="1" dirty="0" smtClean="0"/>
              <a:t>-активизирует иммунную систему</a:t>
            </a:r>
          </a:p>
          <a:p>
            <a:r>
              <a:rPr lang="ru-RU" sz="1000" i="1" dirty="0" smtClean="0"/>
              <a:t>#</a:t>
            </a:r>
            <a:r>
              <a:rPr lang="ru-RU" sz="1000" i="1" dirty="0" err="1" smtClean="0"/>
              <a:t>артлайф</a:t>
            </a:r>
            <a:r>
              <a:rPr lang="ru-RU" sz="1000" i="1" dirty="0" smtClean="0"/>
              <a:t>  </a:t>
            </a:r>
            <a:r>
              <a:rPr lang="en-US" sz="1000" i="1" dirty="0" smtClean="0"/>
              <a:t>#</a:t>
            </a:r>
            <a:r>
              <a:rPr lang="ru-RU" sz="1000" i="1" dirty="0" err="1" smtClean="0"/>
              <a:t>бад</a:t>
            </a:r>
            <a:r>
              <a:rPr lang="ru-RU" sz="1000" i="1" dirty="0" smtClean="0"/>
              <a:t>  </a:t>
            </a:r>
            <a:r>
              <a:rPr lang="en-US" sz="1000" i="1" dirty="0" smtClean="0"/>
              <a:t>#</a:t>
            </a:r>
            <a:r>
              <a:rPr lang="ru-RU" sz="1000" i="1" dirty="0" smtClean="0"/>
              <a:t>здоровье  </a:t>
            </a:r>
            <a:r>
              <a:rPr lang="en-US" sz="1000" i="1" dirty="0" smtClean="0"/>
              <a:t>#</a:t>
            </a:r>
            <a:r>
              <a:rPr lang="ru-RU" sz="1000" i="1" dirty="0" err="1" smtClean="0"/>
              <a:t>ивлаксин</a:t>
            </a:r>
            <a:r>
              <a:rPr lang="ru-RU" sz="1000" i="1" dirty="0" smtClean="0"/>
              <a:t> #</a:t>
            </a:r>
            <a:r>
              <a:rPr lang="ru-RU" sz="1000" i="1" dirty="0" err="1" smtClean="0"/>
              <a:t>фитокомплекс</a:t>
            </a:r>
            <a:r>
              <a:rPr lang="ru-RU" sz="1000" i="1" dirty="0" smtClean="0"/>
              <a:t> #</a:t>
            </a:r>
            <a:r>
              <a:rPr lang="ru-RU" sz="1000" i="1" dirty="0" err="1" smtClean="0"/>
              <a:t>салицилаты</a:t>
            </a:r>
            <a:r>
              <a:rPr lang="ru-RU" sz="1000" i="1" dirty="0" smtClean="0"/>
              <a:t> </a:t>
            </a:r>
            <a:r>
              <a:rPr lang="en-US" sz="1000" i="1" dirty="0" smtClean="0"/>
              <a:t>#</a:t>
            </a:r>
            <a:r>
              <a:rPr lang="ru-RU" sz="1000" i="1" dirty="0" err="1" smtClean="0"/>
              <a:t>противжараиболи</a:t>
            </a:r>
            <a:r>
              <a:rPr lang="ru-RU" sz="1000" i="1" dirty="0" smtClean="0"/>
              <a:t> #</a:t>
            </a:r>
            <a:r>
              <a:rPr lang="ru-RU" sz="1000" i="1" dirty="0" err="1" smtClean="0"/>
              <a:t>оттемпературы</a:t>
            </a:r>
            <a:r>
              <a:rPr lang="ru-RU" sz="1000" i="1" dirty="0" smtClean="0"/>
              <a:t>  #</a:t>
            </a:r>
            <a:r>
              <a:rPr lang="ru-RU" sz="1000" i="1" dirty="0" err="1" smtClean="0"/>
              <a:t>гриппунет</a:t>
            </a:r>
            <a:r>
              <a:rPr lang="ru-RU" sz="1000" i="1" dirty="0" smtClean="0"/>
              <a:t>  #</a:t>
            </a:r>
            <a:r>
              <a:rPr lang="ru-RU" sz="1000" i="1" dirty="0" err="1" smtClean="0"/>
              <a:t>простуденет</a:t>
            </a:r>
            <a:r>
              <a:rPr lang="ru-RU" sz="1000" i="1" dirty="0" smtClean="0"/>
              <a:t>  </a:t>
            </a:r>
            <a:r>
              <a:rPr lang="en-US" sz="1000" i="1" dirty="0" smtClean="0"/>
              <a:t>#</a:t>
            </a:r>
            <a:r>
              <a:rPr lang="ru-RU" sz="1000" i="1" dirty="0" smtClean="0"/>
              <a:t>аспирин  </a:t>
            </a:r>
            <a:endParaRPr lang="ru-RU" sz="1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93204" y="2885907"/>
            <a:ext cx="4055846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«МУЛЬТИМЕГИН»:  ОМЕГА-3</a:t>
            </a:r>
            <a:r>
              <a:rPr lang="ru-RU" sz="1000" i="1" dirty="0" smtClean="0"/>
              <a:t> </a:t>
            </a:r>
            <a:r>
              <a:rPr lang="ru-RU" sz="1000" b="1" i="1" dirty="0" smtClean="0"/>
              <a:t>ДЛЯ  ДЕТЕЙ И ПОДРОСТКОВ</a:t>
            </a:r>
            <a:endParaRPr lang="ru-RU" sz="1000" i="1" dirty="0" smtClean="0"/>
          </a:p>
          <a:p>
            <a:r>
              <a:rPr lang="ru-RU" sz="400" b="1" dirty="0" smtClean="0"/>
              <a:t> </a:t>
            </a:r>
            <a:endParaRPr lang="ru-RU" sz="400" dirty="0" smtClean="0"/>
          </a:p>
          <a:p>
            <a:r>
              <a:rPr lang="ru-RU" sz="1000" i="1" dirty="0" smtClean="0"/>
              <a:t>Полиненасыщенные жирные кислоты Омега-3 не зря называются незаменимыми. Они участвуют в обмене веществ, укрепляют сердечнососудистую и костно-мышечную системы, формируют клетки головного мозга, нервной системы и сетчатки глаз. Употребление ПНЖК рекомендовано в любом возрасте, но особенно они нужны беременным женщинам и детям!</a:t>
            </a:r>
          </a:p>
          <a:p>
            <a:r>
              <a:rPr lang="ru-RU" sz="1000" b="1" i="1" dirty="0" smtClean="0"/>
              <a:t>«</a:t>
            </a:r>
            <a:r>
              <a:rPr lang="ru-RU" sz="1000" b="1" i="1" dirty="0" err="1" smtClean="0"/>
              <a:t>МультиМегин</a:t>
            </a:r>
            <a:r>
              <a:rPr lang="ru-RU" sz="1000" b="1" i="1" dirty="0" smtClean="0"/>
              <a:t>»</a:t>
            </a:r>
            <a:r>
              <a:rPr lang="ru-RU" sz="1000" i="1" dirty="0" smtClean="0"/>
              <a:t> разработан специально для школьников и имеет комплексный состав!  </a:t>
            </a:r>
            <a:r>
              <a:rPr lang="ru-RU" sz="1000" b="1" i="1" dirty="0" smtClean="0"/>
              <a:t>Омега-3 </a:t>
            </a:r>
            <a:r>
              <a:rPr lang="ru-RU" sz="1000" i="1" dirty="0" smtClean="0"/>
              <a:t>улучшают у детей концентрацию внимания, снижают </a:t>
            </a:r>
            <a:r>
              <a:rPr lang="ru-RU" sz="1000" i="1" dirty="0" err="1" smtClean="0"/>
              <a:t>гиперактивность</a:t>
            </a:r>
            <a:r>
              <a:rPr lang="ru-RU" sz="1000" i="1" dirty="0" smtClean="0"/>
              <a:t>.  Дети легче переносят </a:t>
            </a:r>
            <a:r>
              <a:rPr lang="ru-RU" sz="1000" i="1" dirty="0" err="1" smtClean="0"/>
              <a:t>психоэмоциональные</a:t>
            </a:r>
            <a:r>
              <a:rPr lang="ru-RU" sz="1000" i="1" dirty="0" smtClean="0"/>
              <a:t> нагрузки, связанные с  адаптацией к новой среде. Снижаются проявления аллергических реакций и угревой сыпи. </a:t>
            </a:r>
          </a:p>
          <a:p>
            <a:pPr lvl="0"/>
            <a:r>
              <a:rPr lang="ru-RU" sz="1000" b="1" i="1" dirty="0" err="1" smtClean="0"/>
              <a:t>Зеакстантин</a:t>
            </a:r>
            <a:r>
              <a:rPr lang="ru-RU" sz="1000" b="1" i="1" dirty="0" smtClean="0"/>
              <a:t>, </a:t>
            </a:r>
            <a:r>
              <a:rPr lang="ru-RU" sz="1000" b="1" i="1" dirty="0" err="1" smtClean="0"/>
              <a:t>лютеин</a:t>
            </a:r>
            <a:r>
              <a:rPr lang="ru-RU" sz="1000" b="1" i="1" dirty="0" smtClean="0"/>
              <a:t>, витамины A и E </a:t>
            </a:r>
            <a:r>
              <a:rPr lang="ru-RU" sz="1000" i="1" dirty="0" smtClean="0"/>
              <a:t>предупреждают снижение зрения при повышенных учебных нагрузках.  </a:t>
            </a:r>
            <a:r>
              <a:rPr lang="ru-RU" sz="1000" b="1" i="1" dirty="0" smtClean="0"/>
              <a:t>Витамины группы B</a:t>
            </a:r>
            <a:r>
              <a:rPr lang="ru-RU" sz="1000" i="1" dirty="0" smtClean="0"/>
              <a:t> поддерживают нервную систему, улучшают качество сна; </a:t>
            </a:r>
            <a:r>
              <a:rPr lang="ru-RU" sz="1000" b="1" i="1" dirty="0" smtClean="0"/>
              <a:t>витамин </a:t>
            </a:r>
            <a:r>
              <a:rPr lang="en-US" sz="1000" b="1" i="1" dirty="0" smtClean="0"/>
              <a:t>D</a:t>
            </a:r>
            <a:r>
              <a:rPr lang="ru-RU" sz="1000" b="1" i="1" dirty="0" smtClean="0"/>
              <a:t>3</a:t>
            </a:r>
            <a:r>
              <a:rPr lang="ru-RU" sz="1000" i="1" dirty="0" smtClean="0"/>
              <a:t> способствует укреплению костей и зубов, </a:t>
            </a:r>
            <a:r>
              <a:rPr lang="ru-RU" sz="1000" b="1" i="1" dirty="0" smtClean="0"/>
              <a:t>витамин </a:t>
            </a:r>
            <a:r>
              <a:rPr lang="en-US" sz="1000" b="1" i="1" dirty="0" smtClean="0"/>
              <a:t>C</a:t>
            </a:r>
            <a:r>
              <a:rPr lang="ru-RU" sz="1000" i="1" dirty="0" smtClean="0"/>
              <a:t> повышает общую сопротивляемость организма респираторным инфекциям</a:t>
            </a:r>
            <a:r>
              <a:rPr lang="ru-RU" sz="1000" b="1" i="1" dirty="0" smtClean="0"/>
              <a:t>.  Маленькая гладкая капсула </a:t>
            </a:r>
            <a:r>
              <a:rPr lang="ru-RU" sz="1000" i="1" dirty="0" smtClean="0"/>
              <a:t>«</a:t>
            </a:r>
            <a:r>
              <a:rPr lang="ru-RU" sz="1000" i="1" dirty="0" err="1" smtClean="0"/>
              <a:t>Мультимегина</a:t>
            </a:r>
            <a:r>
              <a:rPr lang="ru-RU" sz="1000" i="1" dirty="0" smtClean="0"/>
              <a:t>» </a:t>
            </a:r>
            <a:r>
              <a:rPr lang="ru-RU" sz="1000" b="1" i="1" dirty="0" smtClean="0"/>
              <a:t>с арбузным ароматом </a:t>
            </a:r>
            <a:r>
              <a:rPr lang="ru-RU" sz="1000" i="1" dirty="0" smtClean="0"/>
              <a:t>легко проглатывается, не вызывая у детей неприятных ощущений.</a:t>
            </a:r>
          </a:p>
          <a:p>
            <a:pPr>
              <a:lnSpc>
                <a:spcPts val="1000"/>
              </a:lnSpc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мультимегин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омега3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ПНЖК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длядетей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зеакстантин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лютеин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детскиевитамины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поддержказрения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C:\Users\Chizhova\Desktop\Ивлаксин_V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599" y="1274232"/>
            <a:ext cx="1540931" cy="1540931"/>
          </a:xfrm>
          <a:prstGeom prst="rect">
            <a:avLst/>
          </a:prstGeom>
          <a:noFill/>
        </p:spPr>
      </p:pic>
      <p:pic>
        <p:nvPicPr>
          <p:cNvPr id="2051" name="Picture 3" descr="C:\Users\Chizhova\Desktop\мультимегин_ВК_9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8016" y="1278467"/>
            <a:ext cx="1557866" cy="1557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60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600144" y="2887133"/>
            <a:ext cx="3968578" cy="3795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ПРИРОДНЫЙ ХРАНИТЕЛЬ ЗДОРОВЬЯ</a:t>
            </a:r>
          </a:p>
          <a:p>
            <a:endParaRPr lang="ru-RU" sz="400" dirty="0" smtClean="0"/>
          </a:p>
          <a:p>
            <a:r>
              <a:rPr lang="ru-RU" sz="1000" i="1" dirty="0" smtClean="0"/>
              <a:t>Перуанская лиана </a:t>
            </a:r>
            <a:r>
              <a:rPr lang="ru-RU" sz="1000" i="1" dirty="0" err="1" smtClean="0"/>
              <a:t>Uncaria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Tomentosa</a:t>
            </a:r>
            <a:r>
              <a:rPr lang="ru-RU" sz="1000" i="1" dirty="0" smtClean="0"/>
              <a:t> (</a:t>
            </a:r>
            <a:r>
              <a:rPr lang="ru-RU" sz="1000" i="1" dirty="0" err="1" smtClean="0"/>
              <a:t>ункария</a:t>
            </a:r>
            <a:r>
              <a:rPr lang="ru-RU" sz="1000" i="1" dirty="0" smtClean="0"/>
              <a:t> волосистая) или, как ее называют местные жители, «Кошачий коготь,</a:t>
            </a:r>
            <a:r>
              <a:rPr lang="ru-RU" sz="1000" b="1" i="1" dirty="0" smtClean="0"/>
              <a:t> </a:t>
            </a:r>
            <a:r>
              <a:rPr lang="ru-RU" sz="1000" i="1" dirty="0" smtClean="0"/>
              <a:t>ценится во всем мире за свои высокие иммуномодулирующие свойства и способность подавлять развитие опухолей, что обусловлено внушительным спектром биологически активных веществ в ее составе.  Под влиянием </a:t>
            </a:r>
            <a:r>
              <a:rPr lang="ru-RU" sz="1000" i="1" dirty="0" err="1" smtClean="0"/>
              <a:t>оксииндольных</a:t>
            </a:r>
            <a:r>
              <a:rPr lang="ru-RU" sz="1000" i="1" dirty="0" smtClean="0"/>
              <a:t> алкалоидов в организме человека происходит активация макрофагов, Т-лимфоцитов и иммуноглобулинов - клеток иммунной системы, отвечающих за передачу информации о появлении в организме чужеродных бактерий и вирусов и их уничтожение. </a:t>
            </a:r>
            <a:r>
              <a:rPr lang="ru-RU" sz="1000" i="1" dirty="0" err="1" smtClean="0"/>
              <a:t>Эпикатехины</a:t>
            </a:r>
            <a:r>
              <a:rPr lang="ru-RU" sz="1000" i="1" dirty="0" smtClean="0"/>
              <a:t> подавляют воспаления и  мутации в клетках, укрепляют сосуды. </a:t>
            </a:r>
            <a:r>
              <a:rPr lang="ru-RU" sz="1000" i="1" dirty="0" err="1" smtClean="0"/>
              <a:t>Проантоцианидины</a:t>
            </a:r>
            <a:r>
              <a:rPr lang="ru-RU" sz="1000" i="1" dirty="0" smtClean="0"/>
              <a:t> препятствуют восстановительным ферментативным процессам в опухолевых клетках, блокируя их рост.</a:t>
            </a:r>
          </a:p>
          <a:p>
            <a:r>
              <a:rPr lang="ru-RU" sz="1000" i="1" dirty="0" smtClean="0"/>
              <a:t>Эти свойства </a:t>
            </a:r>
            <a:r>
              <a:rPr lang="ru-RU" sz="1000" i="1" dirty="0" err="1" smtClean="0"/>
              <a:t>ункарии</a:t>
            </a:r>
            <a:r>
              <a:rPr lang="ru-RU" sz="1000" i="1" dirty="0" smtClean="0"/>
              <a:t> легли в основу </a:t>
            </a:r>
            <a:r>
              <a:rPr lang="ru-RU" sz="1000" i="1" dirty="0" err="1" smtClean="0"/>
              <a:t>фитокомплекса</a:t>
            </a:r>
            <a:r>
              <a:rPr lang="ru-RU" sz="1000" i="1" dirty="0" smtClean="0"/>
              <a:t> </a:t>
            </a:r>
            <a:r>
              <a:rPr lang="ru-RU" sz="1000" b="1" i="1" dirty="0" smtClean="0"/>
              <a:t>«</a:t>
            </a:r>
            <a:r>
              <a:rPr lang="ru-RU" sz="1000" b="1" i="1" dirty="0" err="1" smtClean="0"/>
              <a:t>Ункарин</a:t>
            </a:r>
            <a:r>
              <a:rPr lang="ru-RU" sz="1000" b="1" i="1" dirty="0" smtClean="0"/>
              <a:t>»</a:t>
            </a:r>
            <a:r>
              <a:rPr lang="ru-RU" sz="1000" i="1" dirty="0" smtClean="0"/>
              <a:t> и взвара </a:t>
            </a:r>
            <a:r>
              <a:rPr lang="ru-RU" sz="1000" b="1" i="1" dirty="0" smtClean="0"/>
              <a:t>«Кошачий коготок»</a:t>
            </a:r>
            <a:r>
              <a:rPr lang="ru-RU" sz="1000" i="1" dirty="0" smtClean="0"/>
              <a:t>. В сезон ОРВИ особенно полезными они будут для людей с иммунодефицитом, вызванным хроническими воспалительными процессами, онкологическими заболеваниями, лучевой или химиотерапией. </a:t>
            </a:r>
          </a:p>
          <a:p>
            <a:pPr>
              <a:lnSpc>
                <a:spcPts val="1100"/>
              </a:lnSpc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фитокомплекс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ункарин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ункария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кошачийкоготь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взвар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иммуномодулятор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иммунныйкомплекс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противоопухолевый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поддержкаиммунитета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100"/>
              </a:lnSpc>
            </a:pPr>
            <a:endParaRPr lang="ru-RU" sz="1000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199697" y="2887132"/>
            <a:ext cx="3989234" cy="3488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НОВОГОДНЕЕ ЗАСТОЛЬЕ БЕЗ ПОСЛЕДСТВИЙ ДЛЯ ЗДОРОВЬЯ!</a:t>
            </a:r>
          </a:p>
          <a:p>
            <a:endParaRPr lang="ru-RU" sz="400" dirty="0" smtClean="0"/>
          </a:p>
          <a:p>
            <a:r>
              <a:rPr lang="ru-RU" sz="1000" i="1" dirty="0" smtClean="0"/>
              <a:t>Праздничное застолье – тяжелое испытание для организма. Обильная пища с высоким содержанием жиров и углеводов заставляет работать систему пищеварения в усиленном режиме. Особенно если переедать несколько дней подряд. Удержаться  от праздничных угощений достаточно сложно, а значит остается только помочь организму справиться с неожиданной нагрузкой.</a:t>
            </a:r>
          </a:p>
          <a:p>
            <a:pPr lvl="0"/>
            <a:r>
              <a:rPr lang="ru-RU" sz="1000" b="1" i="1" dirty="0" smtClean="0"/>
              <a:t>«</a:t>
            </a:r>
            <a:r>
              <a:rPr lang="ru-RU" sz="1000" b="1" i="1" dirty="0" err="1" smtClean="0"/>
              <a:t>Хепар</a:t>
            </a:r>
            <a:r>
              <a:rPr lang="ru-RU" sz="1000" b="1" i="1" dirty="0" smtClean="0"/>
              <a:t> формула»</a:t>
            </a:r>
            <a:r>
              <a:rPr lang="ru-RU" sz="1000" i="1" dirty="0" smtClean="0"/>
              <a:t> облегчает работу печени! Ее активные компоненты стимулируя отток желчи, предупреждают жировую инфильтрацию и избавляют от чувства тошноты и тяжести.</a:t>
            </a:r>
          </a:p>
          <a:p>
            <a:pPr lvl="0"/>
            <a:r>
              <a:rPr lang="ru-RU" sz="1000" b="1" i="1" dirty="0" smtClean="0"/>
              <a:t>«</a:t>
            </a:r>
            <a:r>
              <a:rPr lang="ru-RU" sz="1000" b="1" i="1" dirty="0" err="1" smtClean="0"/>
              <a:t>Сорбиогель</a:t>
            </a:r>
            <a:r>
              <a:rPr lang="ru-RU" sz="1000" b="1" i="1" dirty="0" smtClean="0"/>
              <a:t>» </a:t>
            </a:r>
            <a:r>
              <a:rPr lang="ru-RU" sz="1000" i="1" dirty="0" smtClean="0"/>
              <a:t>ускоряет вывод токсинов, накопленных в кишечнике за время неумеренных праздничных трапез.</a:t>
            </a:r>
          </a:p>
          <a:p>
            <a:pPr lvl="0"/>
            <a:r>
              <a:rPr lang="ru-RU" sz="1000" b="1" i="1" dirty="0" smtClean="0"/>
              <a:t>«</a:t>
            </a:r>
            <a:r>
              <a:rPr lang="ru-RU" sz="1000" b="1" i="1" dirty="0" err="1" smtClean="0"/>
              <a:t>Алконейтрал</a:t>
            </a:r>
            <a:r>
              <a:rPr lang="ru-RU" sz="1000" b="1" i="1" dirty="0" smtClean="0"/>
              <a:t>» </a:t>
            </a:r>
            <a:r>
              <a:rPr lang="ru-RU" sz="1000" i="1" dirty="0" smtClean="0"/>
              <a:t>– продукт №1 для утра 1 января! Минеральные соли, органические кислоты и </a:t>
            </a:r>
            <a:r>
              <a:rPr lang="ru-RU" sz="1000" i="1" dirty="0" err="1" smtClean="0"/>
              <a:t>салицилаты</a:t>
            </a:r>
            <a:r>
              <a:rPr lang="ru-RU" sz="1000" i="1" dirty="0" smtClean="0"/>
              <a:t> ускорят выведение этанола и продуктов его распада, уменьшат головную боль, восстановят электролитный баланс, поддержат работу печени и сердечной мышцы.</a:t>
            </a:r>
          </a:p>
          <a:p>
            <a:r>
              <a:rPr lang="ru-RU" sz="1000" i="1" dirty="0" smtClean="0"/>
              <a:t>Берегите себя! Веселых вам праздников!</a:t>
            </a:r>
          </a:p>
          <a:p>
            <a:pPr>
              <a:lnSpc>
                <a:spcPts val="1100"/>
              </a:lnSpc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хепарформула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сорбиогель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алконейтрал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новогодниерецепты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отпохмелья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дляпечени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сорбент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детокс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pPr>
              <a:lnSpc>
                <a:spcPts val="1100"/>
              </a:lnSpc>
            </a:pPr>
            <a:endParaRPr lang="ru-RU" sz="1000" i="1" dirty="0"/>
          </a:p>
        </p:txBody>
      </p:sp>
      <p:pic>
        <p:nvPicPr>
          <p:cNvPr id="4098" name="Picture 2" descr="C:\Users\Chizhova\Desktop\похмелье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6816" y="1234056"/>
            <a:ext cx="1551075" cy="1551075"/>
          </a:xfrm>
          <a:prstGeom prst="rect">
            <a:avLst/>
          </a:prstGeom>
          <a:noFill/>
        </p:spPr>
      </p:pic>
      <p:pic>
        <p:nvPicPr>
          <p:cNvPr id="11" name="Picture 2" descr="C:\Users\Chizhova\Desktop\кошачий-когот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9432" y="1244599"/>
            <a:ext cx="1570567" cy="1570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35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87"/>
            <a:ext cx="12192152" cy="68579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85809" y="4241800"/>
            <a:ext cx="498107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000" b="1" i="1" dirty="0" smtClean="0"/>
              <a:t>НОВИНКА МЕСЯЦА - ОПОЛАСКИВАТЕЛЬ ДЛЯ ПОЛОСТИ РТА </a:t>
            </a:r>
            <a:r>
              <a:rPr lang="en-US" sz="1000" b="1" i="1" dirty="0" smtClean="0"/>
              <a:t>N-ZIM </a:t>
            </a:r>
            <a:r>
              <a:rPr lang="ru-RU" sz="1000" b="1" i="1" dirty="0" smtClean="0"/>
              <a:t>ДЕНТА ЭКСПЕРТ</a:t>
            </a:r>
            <a:endParaRPr lang="en-US" sz="1000" b="1" i="1" dirty="0" smtClean="0"/>
          </a:p>
          <a:p>
            <a:pPr>
              <a:lnSpc>
                <a:spcPts val="1200"/>
              </a:lnSpc>
            </a:pPr>
            <a:endParaRPr lang="ru-RU" sz="1000" i="1" dirty="0" smtClean="0"/>
          </a:p>
          <a:p>
            <a:pPr>
              <a:lnSpc>
                <a:spcPts val="1200"/>
              </a:lnSpc>
            </a:pPr>
            <a:r>
              <a:rPr lang="ru-RU" sz="1000" i="1" dirty="0" smtClean="0"/>
              <a:t>Следить за здоровьем зубов и десен теперь будет проще!</a:t>
            </a:r>
          </a:p>
          <a:p>
            <a:pPr lvl="0">
              <a:lnSpc>
                <a:spcPts val="1200"/>
              </a:lnSpc>
            </a:pPr>
            <a:r>
              <a:rPr lang="ru-RU" sz="1000" i="1" dirty="0" smtClean="0"/>
              <a:t>Компания Артлайф разработала первый </a:t>
            </a:r>
            <a:r>
              <a:rPr lang="ru-RU" sz="1000" i="1" dirty="0" err="1" smtClean="0"/>
              <a:t>ополаскиватель</a:t>
            </a:r>
            <a:r>
              <a:rPr lang="ru-RU" sz="1000" i="1" dirty="0" smtClean="0"/>
              <a:t> для полости рта с </a:t>
            </a:r>
            <a:r>
              <a:rPr lang="ru-RU" sz="1000" i="1" dirty="0" err="1" smtClean="0"/>
              <a:t>лизатом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лактобактерий</a:t>
            </a:r>
            <a:r>
              <a:rPr lang="ru-RU" sz="1000" i="1" dirty="0" smtClean="0"/>
              <a:t> </a:t>
            </a:r>
            <a:r>
              <a:rPr lang="en-US" sz="1000" b="1" i="1" dirty="0" smtClean="0"/>
              <a:t>Lactobacillus </a:t>
            </a:r>
            <a:r>
              <a:rPr lang="en-US" sz="1000" b="1" i="1" dirty="0" err="1" smtClean="0"/>
              <a:t>Rhamnosus</a:t>
            </a:r>
            <a:r>
              <a:rPr lang="en-US" sz="1000" b="1" i="1" dirty="0" smtClean="0"/>
              <a:t> </a:t>
            </a:r>
            <a:r>
              <a:rPr lang="ru-RU" sz="1000" i="1" dirty="0" smtClean="0"/>
              <a:t>, который активизирует местный иммунитет и защищает ваши зубы от кариеса, а десны от воспалений. </a:t>
            </a:r>
          </a:p>
          <a:p>
            <a:pPr lvl="0">
              <a:lnSpc>
                <a:spcPts val="1200"/>
              </a:lnSpc>
            </a:pPr>
            <a:r>
              <a:rPr lang="ru-RU" sz="1000" b="1" i="1" dirty="0" smtClean="0"/>
              <a:t>Экстракт дуба, масло мяты и шалфея </a:t>
            </a:r>
            <a:r>
              <a:rPr lang="ru-RU" sz="1000" i="1" dirty="0" smtClean="0"/>
              <a:t>обладают мощным антисептическим  и регенерирующим действием. </a:t>
            </a:r>
            <a:r>
              <a:rPr lang="ru-RU" sz="1000" b="1" i="1" dirty="0" err="1" smtClean="0"/>
              <a:t>Аминофторид</a:t>
            </a:r>
            <a:r>
              <a:rPr lang="ru-RU" sz="1000" b="1" i="1" dirty="0" smtClean="0"/>
              <a:t>, </a:t>
            </a:r>
            <a:r>
              <a:rPr lang="ru-RU" sz="1000" b="1" i="1" dirty="0" err="1" smtClean="0"/>
              <a:t>лактат</a:t>
            </a:r>
            <a:r>
              <a:rPr lang="ru-RU" sz="1000" b="1" i="1" dirty="0" smtClean="0"/>
              <a:t> кальция и органический кремний</a:t>
            </a:r>
            <a:r>
              <a:rPr lang="ru-RU" sz="1000" i="1" dirty="0" smtClean="0"/>
              <a:t> укрепляют зубную эмаль, а </a:t>
            </a:r>
            <a:r>
              <a:rPr lang="ru-RU" sz="1000" b="1" i="1" dirty="0" err="1" smtClean="0"/>
              <a:t>бромелайн</a:t>
            </a:r>
            <a:r>
              <a:rPr lang="ru-RU" sz="1000" i="1" dirty="0" smtClean="0"/>
              <a:t> растворяет зубной налет.   </a:t>
            </a:r>
          </a:p>
          <a:p>
            <a:pPr>
              <a:lnSpc>
                <a:spcPts val="1200"/>
              </a:lnSpc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здоровьезубовидесен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защитаоткариеса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профилактикакариеса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ополаскивательдляполостирта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лизатыбактерий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биотехнологии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новинка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nzim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дентаэксперт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бактериальныелизаты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лактобактерии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63554" y="423333"/>
            <a:ext cx="4434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ОПОЛАСКИВАТЕЛЬ </a:t>
            </a:r>
            <a:r>
              <a:rPr lang="en-US" b="1" dirty="0" smtClean="0"/>
              <a:t>N-ZIM DENTA EXPERT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С ЛИЗАТОМ БАКТЕРИЙ </a:t>
            </a:r>
            <a:endParaRPr lang="ru-RU" b="1" dirty="0"/>
          </a:p>
        </p:txBody>
      </p:sp>
      <p:pic>
        <p:nvPicPr>
          <p:cNvPr id="1026" name="Picture 2" descr="C:\Users\Chizhova\Desktop\denta_expert_V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1118" y="1739619"/>
            <a:ext cx="2078565" cy="2078565"/>
          </a:xfrm>
          <a:prstGeom prst="rect">
            <a:avLst/>
          </a:prstGeom>
          <a:noFill/>
        </p:spPr>
      </p:pic>
      <p:pic>
        <p:nvPicPr>
          <p:cNvPr id="2" name="Picture 2" descr="C:\Users\Chizhova\Desktop\дента_эксперт_А3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595" y="1739619"/>
            <a:ext cx="3273919" cy="4630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8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87"/>
            <a:ext cx="12192152" cy="68579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85809" y="4157134"/>
            <a:ext cx="49810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ДОМА ЛУЧШЕ, ЧЕМ В СПА! </a:t>
            </a:r>
            <a:endParaRPr lang="en-US" sz="1000" b="1" i="1" dirty="0" smtClean="0"/>
          </a:p>
          <a:p>
            <a:r>
              <a:rPr lang="ru-RU" sz="1000" i="1" dirty="0" smtClean="0"/>
              <a:t>Коллекция </a:t>
            </a:r>
            <a:r>
              <a:rPr lang="ru-RU" sz="1000" i="1" dirty="0" err="1" smtClean="0"/>
              <a:t>Golden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Cocoon</a:t>
            </a:r>
            <a:r>
              <a:rPr lang="ru-RU" sz="1000" i="1" dirty="0" smtClean="0"/>
              <a:t> - это драгоценные компоненты, инновации и роскошь ощущений! Кислородная пенка, энергетическая эссенция и </a:t>
            </a:r>
            <a:r>
              <a:rPr lang="ru-RU" sz="1000" i="1" dirty="0" err="1" smtClean="0"/>
              <a:t>ревитализирующий</a:t>
            </a:r>
            <a:r>
              <a:rPr lang="ru-RU" sz="1000" i="1" dirty="0" smtClean="0"/>
              <a:t> крем наполнят вашу кожу сиянием и молодостью. </a:t>
            </a:r>
            <a:endParaRPr lang="ru-RU" sz="1000" dirty="0" smtClean="0"/>
          </a:p>
          <a:p>
            <a:r>
              <a:rPr lang="en-US" sz="1000" i="1" dirty="0" smtClean="0"/>
              <a:t>C</a:t>
            </a:r>
            <a:r>
              <a:rPr lang="ru-RU" sz="1000" i="1" dirty="0" err="1" smtClean="0"/>
              <a:t>ердце</a:t>
            </a:r>
            <a:r>
              <a:rPr lang="ru-RU" sz="1000" i="1" dirty="0" smtClean="0"/>
              <a:t> формулы </a:t>
            </a:r>
            <a:r>
              <a:rPr lang="en-US" sz="1000" i="1" dirty="0" smtClean="0"/>
              <a:t>Golden Cocoon </a:t>
            </a:r>
            <a:r>
              <a:rPr lang="ru-RU" sz="1000" i="1" dirty="0" smtClean="0"/>
              <a:t> - </a:t>
            </a:r>
            <a:r>
              <a:rPr lang="ru-RU" sz="1000" i="1" dirty="0" err="1" smtClean="0"/>
              <a:t>серицин</a:t>
            </a:r>
            <a:r>
              <a:rPr lang="ru-RU" sz="1000" i="1" dirty="0" smtClean="0"/>
              <a:t> золотого шелкопряда, белок, обладающий мощными </a:t>
            </a:r>
            <a:r>
              <a:rPr lang="ru-RU" sz="1000" i="1" dirty="0" err="1" smtClean="0"/>
              <a:t>антиоксидантными</a:t>
            </a:r>
            <a:r>
              <a:rPr lang="ru-RU" sz="1000" i="1" dirty="0" smtClean="0"/>
              <a:t> и восстанавливающими свойствами  и уникальной способностью улучшать  </a:t>
            </a:r>
            <a:r>
              <a:rPr lang="ru-RU" sz="1000" i="1" dirty="0" err="1" smtClean="0"/>
              <a:t>архтектуру</a:t>
            </a:r>
            <a:r>
              <a:rPr lang="ru-RU" sz="1000" i="1" dirty="0" smtClean="0"/>
              <a:t> кожи снаружи и  изнутри. Серия средств содержит </a:t>
            </a:r>
            <a:r>
              <a:rPr lang="ru-RU" sz="1000" i="1" dirty="0" err="1" smtClean="0"/>
              <a:t>гиалуроновую</a:t>
            </a:r>
            <a:r>
              <a:rPr lang="ru-RU" sz="1000" i="1" dirty="0" smtClean="0"/>
              <a:t> кислоту и экстракт Цветка Жизни, комплекс полезных веществ из пяти растений с </a:t>
            </a:r>
            <a:r>
              <a:rPr lang="ru-RU" sz="1000" i="1" dirty="0" err="1" smtClean="0"/>
              <a:t>антиэйдж</a:t>
            </a:r>
            <a:r>
              <a:rPr lang="ru-RU" sz="1000" i="1" dirty="0" smtClean="0"/>
              <a:t> свойствами. </a:t>
            </a:r>
            <a:r>
              <a:rPr lang="ru-RU" sz="1000" dirty="0" smtClean="0"/>
              <a:t> </a:t>
            </a:r>
            <a:r>
              <a:rPr lang="ru-RU" sz="1000" i="1" dirty="0" err="1" smtClean="0"/>
              <a:t>Golden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Cocoon</a:t>
            </a:r>
            <a:r>
              <a:rPr lang="ru-RU" sz="1000" i="1" dirty="0" smtClean="0"/>
              <a:t>  - совершенная косметика для совершенной красоты!</a:t>
            </a:r>
            <a:endParaRPr lang="ru-RU" sz="1000" dirty="0" smtClean="0"/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корейскаякосметика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новыйгод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идеидляподарков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новогодниеподарки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GoldenCocoon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антиэйдж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серицин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золотойшелкопряд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кислороднаяпенка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пенкадляумывания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эссенциядлялица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антиоксидантныйкрем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гиалуроноваякислота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ревитализирующийкрем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63554" y="423333"/>
            <a:ext cx="4434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GOLDEN COCOON</a:t>
            </a:r>
            <a:r>
              <a:rPr lang="ru-RU" b="1" dirty="0" smtClean="0"/>
              <a:t>:  ДАРИТЕ КРАСОТУ!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09" y="1739619"/>
            <a:ext cx="2012346" cy="2012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85" y="1739619"/>
            <a:ext cx="3305750" cy="467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" y="86"/>
            <a:ext cx="12192150" cy="6857912"/>
            <a:chOff x="1" y="86"/>
            <a:chExt cx="12192150" cy="685791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86"/>
              <a:ext cx="12192150" cy="6857912"/>
            </a:xfrm>
            <a:prstGeom prst="rect">
              <a:avLst/>
            </a:prstGeom>
          </p:spPr>
        </p:pic>
        <p:grpSp>
          <p:nvGrpSpPr>
            <p:cNvPr id="14" name="Группа 13"/>
            <p:cNvGrpSpPr/>
            <p:nvPr/>
          </p:nvGrpSpPr>
          <p:grpSpPr>
            <a:xfrm>
              <a:off x="2644351" y="1977448"/>
              <a:ext cx="9067662" cy="2367815"/>
              <a:chOff x="2644351" y="1977448"/>
              <a:chExt cx="9067662" cy="2367815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949967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214565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250657"/>
              </p:ext>
            </p:extLst>
          </p:nvPr>
        </p:nvGraphicFramePr>
        <p:xfrm>
          <a:off x="2644351" y="4626350"/>
          <a:ext cx="9067664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БИОАКТИВНАЯ</a:t>
                      </a:r>
                      <a:r>
                        <a:rPr lang="ru-RU" sz="1200" baseline="0" dirty="0" smtClean="0"/>
                        <a:t> МАСКА </a:t>
                      </a:r>
                      <a:r>
                        <a:rPr lang="ru-RU" sz="1200" dirty="0" smtClean="0"/>
                        <a:t>ОЛЕОПРЕН БЬЮТИ ДЕРМ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ДЖОИНТ ФЛЕКС</a:t>
                      </a:r>
                      <a:r>
                        <a:rPr lang="ru-RU" sz="1200" baseline="0" dirty="0" smtClean="0"/>
                        <a:t> АКТИВ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КРЕМ-ГЕЛЬ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en-US" sz="1200" dirty="0" smtClean="0"/>
                        <a:t>AQUA DREAM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ЮНИК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ЭНЕРГИЯ ПИХТЫ СИБИРСКОЙ ДЛЯ РЕГЕНЕРАЦИИ КОЖИ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ДЛЯ АКТИВНЫХ КАНИКУЛ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СВЕЖИЙ ВЗГЛЯД  </a:t>
                      </a:r>
                    </a:p>
                    <a:p>
                      <a:pPr algn="ctr"/>
                      <a:r>
                        <a:rPr lang="ru-RU" sz="1200" dirty="0" smtClean="0"/>
                        <a:t>БЕЗ СЛЕДОВ </a:t>
                      </a:r>
                      <a:r>
                        <a:rPr lang="ru-RU" sz="1200" baseline="0" dirty="0" smtClean="0"/>
                        <a:t>УСТАЛОСТИ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ДАРИТЕ БЛИЗКИМ </a:t>
                      </a:r>
                    </a:p>
                    <a:p>
                      <a:pPr algn="ctr"/>
                      <a:r>
                        <a:rPr lang="ru-RU" sz="1200" dirty="0" smtClean="0"/>
                        <a:t>КРАСОТУ И МОЛОДОСТЬ!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pic>
        <p:nvPicPr>
          <p:cNvPr id="2050" name="Picture 2" descr="C:\Users\Chizhova\Desktop\макеты декабрь\СОЦ СЕТИ\КРАСОТА\Aqua Dream вокруг глаз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3336" y="2409295"/>
            <a:ext cx="1574800" cy="1574801"/>
          </a:xfrm>
          <a:prstGeom prst="rect">
            <a:avLst/>
          </a:prstGeom>
          <a:noFill/>
        </p:spPr>
      </p:pic>
      <p:pic>
        <p:nvPicPr>
          <p:cNvPr id="2051" name="Picture 3" descr="C:\Users\Chizhova\Desktop\макеты декабрь\СОЦ СЕТИ\КРАСОТА\Юник крем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8442" y="2439759"/>
            <a:ext cx="1574800" cy="1574800"/>
          </a:xfrm>
          <a:prstGeom prst="rect">
            <a:avLst/>
          </a:prstGeom>
          <a:noFill/>
        </p:spPr>
      </p:pic>
      <p:pic>
        <p:nvPicPr>
          <p:cNvPr id="2052" name="Picture 4" descr="C:\Users\Chizhova\Desktop\макеты декабрь\СОЦ СЕТИ\КРАСОТА\джоинт флекс актив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1295" y="2400827"/>
            <a:ext cx="1608667" cy="1608667"/>
          </a:xfrm>
          <a:prstGeom prst="rect">
            <a:avLst/>
          </a:prstGeom>
          <a:noFill/>
        </p:spPr>
      </p:pic>
      <p:pic>
        <p:nvPicPr>
          <p:cNvPr id="2053" name="Picture 5" descr="C:\Users\Chizhova\Desktop\макеты декабрь\СОЦ СЕТИ\КРАСОТА\Бьюти дерм маска реген-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3122" y="2439759"/>
            <a:ext cx="1574800" cy="157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990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"/>
            <a:ext cx="12192154" cy="6857913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206436"/>
              </p:ext>
            </p:extLst>
          </p:nvPr>
        </p:nvGraphicFramePr>
        <p:xfrm>
          <a:off x="3724736" y="1288748"/>
          <a:ext cx="8361970" cy="531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394">
                  <a:extLst>
                    <a:ext uri="{9D8B030D-6E8A-4147-A177-3AD203B41FA5}">
                      <a16:colId xmlns:a16="http://schemas.microsoft.com/office/drawing/2014/main" val="1434599515"/>
                    </a:ext>
                  </a:extLst>
                </a:gridCol>
                <a:gridCol w="1672394">
                  <a:extLst>
                    <a:ext uri="{9D8B030D-6E8A-4147-A177-3AD203B41FA5}">
                      <a16:colId xmlns:a16="http://schemas.microsoft.com/office/drawing/2014/main" val="1417411202"/>
                    </a:ext>
                  </a:extLst>
                </a:gridCol>
                <a:gridCol w="1672394">
                  <a:extLst>
                    <a:ext uri="{9D8B030D-6E8A-4147-A177-3AD203B41FA5}">
                      <a16:colId xmlns:a16="http://schemas.microsoft.com/office/drawing/2014/main" val="131708005"/>
                    </a:ext>
                  </a:extLst>
                </a:gridCol>
                <a:gridCol w="1672394">
                  <a:extLst>
                    <a:ext uri="{9D8B030D-6E8A-4147-A177-3AD203B41FA5}">
                      <a16:colId xmlns:a16="http://schemas.microsoft.com/office/drawing/2014/main" val="2962886020"/>
                    </a:ext>
                  </a:extLst>
                </a:gridCol>
                <a:gridCol w="1672394">
                  <a:extLst>
                    <a:ext uri="{9D8B030D-6E8A-4147-A177-3AD203B41FA5}">
                      <a16:colId xmlns:a16="http://schemas.microsoft.com/office/drawing/2014/main" val="2025986808"/>
                    </a:ext>
                  </a:extLst>
                </a:gridCol>
              </a:tblGrid>
              <a:tr h="2945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ПН</a:t>
                      </a:r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ВТ</a:t>
                      </a:r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</a:t>
                      </a:r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ЧТ</a:t>
                      </a:r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ПТ</a:t>
                      </a:r>
                      <a:endParaRPr lang="ru-RU" sz="1400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467785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3.12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4.12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5.12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6.12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7.12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573356"/>
                  </a:ext>
                </a:extLst>
              </a:tr>
              <a:tr h="974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БИЗНЕС. МАКЕТ</a:t>
                      </a:r>
                      <a:r>
                        <a:rPr lang="ru-RU" sz="1100" b="1" baseline="0" dirty="0" smtClean="0">
                          <a:solidFill>
                            <a:srgbClr val="FF0000"/>
                          </a:solidFill>
                        </a:rPr>
                        <a:t> ФЕСТИВАЛЬ ИНДИЯ</a:t>
                      </a:r>
                      <a:endParaRPr lang="ru-RU" sz="11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ЗДОРОВЬЕ.</a:t>
                      </a:r>
                      <a:r>
                        <a:rPr lang="ru-RU" sz="1100" b="1" baseline="0" dirty="0" smtClean="0"/>
                        <a:t> «ЛИАНА КОШАЧИЙ КОГОТЬ»</a:t>
                      </a:r>
                      <a:endParaRPr lang="ru-RU" sz="1100" b="1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ПИТАНИЕ. «ТЕРПЕНТИНОВЫЕ</a:t>
                      </a:r>
                      <a:r>
                        <a:rPr lang="ru-RU" sz="1100" b="1" baseline="0" dirty="0" smtClean="0"/>
                        <a:t> ЛЕДЕНЦЫ</a:t>
                      </a:r>
                      <a:r>
                        <a:rPr lang="ru-RU" sz="1100" b="1" dirty="0" smtClean="0"/>
                        <a:t>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КРАСОТА. «ДЖОИНТ ФЛЕКС АКТИВ»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КРАСОТА. </a:t>
                      </a:r>
                      <a:r>
                        <a:rPr lang="ru-RU" sz="1100" b="1" baseline="0" dirty="0" smtClean="0"/>
                        <a:t>«СВЕЖИЙ ВЗГЛЯД»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ЗДОРОВЬЕ. «МУЛЬТИМЕГИН»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БИЗНЕС</a:t>
                      </a:r>
                      <a:r>
                        <a:rPr lang="ru-RU" sz="1100" b="1" baseline="0" dirty="0" smtClean="0">
                          <a:solidFill>
                            <a:srgbClr val="FF0000"/>
                          </a:solidFill>
                        </a:rPr>
                        <a:t> «НОВАЯ АЙДЕНТИКА»</a:t>
                      </a:r>
                      <a:endParaRPr lang="ru-RU" sz="11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92386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10.12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11.12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12.12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13.12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14.12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016551"/>
                  </a:ext>
                </a:extLst>
              </a:tr>
              <a:tr h="6796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КРАСОТА. «ДЕНТА ЭКСПЕРТ»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БИЗНЕС.</a:t>
                      </a:r>
                      <a:r>
                        <a:rPr lang="ru-RU" sz="11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КОНФЕРЕНЦИЯ АРТЛАЙФ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КРАСОТА.</a:t>
                      </a:r>
                      <a:r>
                        <a:rPr lang="ru-RU" sz="1100" b="1" baseline="0" dirty="0" smtClean="0"/>
                        <a:t> «МАСКА ОЛЕОПРЕН БЬЮТИ ДЕРМ»</a:t>
                      </a:r>
                      <a:endParaRPr lang="ru-RU" sz="1100" b="1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/>
                        <a:t>КРАСОТА.</a:t>
                      </a:r>
                      <a:r>
                        <a:rPr lang="ru-RU" sz="1100" b="1" kern="1200" baseline="0" dirty="0" smtClean="0"/>
                        <a:t> «</a:t>
                      </a:r>
                      <a:r>
                        <a:rPr lang="en-US" sz="1100" b="1" dirty="0" smtClean="0"/>
                        <a:t>GOLDEN COCOON</a:t>
                      </a:r>
                      <a:r>
                        <a:rPr lang="ru-RU" sz="1100" b="1" kern="1200" baseline="0" dirty="0" smtClean="0"/>
                        <a:t>».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НОВЫЙ ГОД. МАКЕТ 1.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КРАСОТА.</a:t>
                      </a:r>
                      <a:r>
                        <a:rPr lang="ru-RU" sz="1100" b="1" baseline="0" dirty="0" smtClean="0"/>
                        <a:t> </a:t>
                      </a:r>
                      <a:r>
                        <a:rPr lang="ru-RU" sz="1100" b="1" dirty="0" smtClean="0"/>
                        <a:t>«ЮНИК»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НОВЫЙ ГОД. МАКЕТ 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ПИТАНИЕ.</a:t>
                      </a:r>
                      <a:r>
                        <a:rPr lang="ru-RU" sz="1100" b="1" baseline="0" dirty="0" smtClean="0"/>
                        <a:t> </a:t>
                      </a:r>
                      <a:r>
                        <a:rPr lang="ru-RU" sz="1100" b="1" dirty="0" smtClean="0"/>
                        <a:t>«</a:t>
                      </a:r>
                      <a:r>
                        <a:rPr lang="ru-RU" sz="1100" b="1" baseline="0" dirty="0" smtClean="0"/>
                        <a:t>ДЕНЬ ЧАЯ»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МАКЕТ</a:t>
                      </a:r>
                      <a:r>
                        <a:rPr lang="ru-RU" sz="1100" b="1" baseline="0" dirty="0" smtClean="0">
                          <a:solidFill>
                            <a:srgbClr val="FF0000"/>
                          </a:solidFill>
                        </a:rPr>
                        <a:t> «ПРОМОУШН»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17438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15.12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16.12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17.12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18.12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19.12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725704"/>
                  </a:ext>
                </a:extLst>
              </a:tr>
              <a:tr h="63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НОВИНКА «Чай Масала»</a:t>
                      </a:r>
                      <a:r>
                        <a:rPr lang="ru-RU" sz="1100" b="1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*</a:t>
                      </a:r>
                      <a:r>
                        <a:rPr lang="ru-RU" sz="11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*</a:t>
                      </a:r>
                      <a:endParaRPr lang="ru-RU" sz="11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dirty="0" smtClean="0"/>
                        <a:t>ПИТАНИЕ. «КОФЕ ТУРБО ДРАЙВ 3 В 1»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dirty="0" smtClean="0"/>
                        <a:t>ЗДОРОВЬЕ. «ИВЛАКСИН</a:t>
                      </a:r>
                      <a:r>
                        <a:rPr lang="ru-RU" sz="1100" b="1" baseline="0" dirty="0" smtClean="0"/>
                        <a:t>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НОВЫЙ</a:t>
                      </a:r>
                      <a:r>
                        <a:rPr lang="ru-RU" sz="11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ГОД. МАКЕТ 3</a:t>
                      </a:r>
                      <a:endParaRPr lang="ru-RU" sz="11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/>
                        <a:t>КРАСОТА. </a:t>
                      </a:r>
                      <a:r>
                        <a:rPr lang="ru-RU" sz="1100" b="1" dirty="0" smtClean="0"/>
                        <a:t>«ДЖОИНТ ФЛЕКС АКТИВ»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НОВЫЙ</a:t>
                      </a:r>
                      <a:r>
                        <a:rPr lang="ru-RU" sz="11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ГОД. МАКЕТ 4</a:t>
                      </a:r>
                      <a:endParaRPr lang="ru-RU" sz="11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dirty="0" smtClean="0"/>
                        <a:t>ПИТАНИЕ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dirty="0" smtClean="0"/>
                        <a:t>«КИСЕЛЬ ОБЛЕПИХА»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001399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24.12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25.12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26.12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27.12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28.12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50172"/>
                  </a:ext>
                </a:extLst>
              </a:tr>
              <a:tr h="6796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ЗДОРОВЬЕ.</a:t>
                      </a:r>
                      <a:r>
                        <a:rPr lang="ru-RU" sz="1100" b="1" baseline="0" dirty="0" smtClean="0"/>
                        <a:t> МАКЕТ «НАДЕЖНАЯ ОПОРА»</a:t>
                      </a:r>
                      <a:endParaRPr lang="ru-RU" sz="1100" b="1" dirty="0" smtClean="0"/>
                    </a:p>
                    <a:p>
                      <a:pPr algn="ctr">
                        <a:lnSpc>
                          <a:spcPts val="1200"/>
                        </a:lnSpc>
                      </a:pPr>
                      <a:endParaRPr lang="ru-RU" sz="1100" b="1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ЗДОРОВЬЕ.</a:t>
                      </a:r>
                      <a:r>
                        <a:rPr lang="ru-RU" sz="1100" b="1" baseline="0" dirty="0" smtClean="0"/>
                        <a:t> </a:t>
                      </a:r>
                      <a:r>
                        <a:rPr lang="ru-RU" sz="1100" b="1" dirty="0" smtClean="0"/>
                        <a:t>МАКЕТ «НОВЫЙ</a:t>
                      </a:r>
                      <a:r>
                        <a:rPr lang="ru-RU" sz="1100" b="1" baseline="0" dirty="0" smtClean="0"/>
                        <a:t> ГОД БЕЗ ПОСЛЕДСТВИЙ</a:t>
                      </a:r>
                      <a:r>
                        <a:rPr lang="ru-RU" sz="1100" b="1" dirty="0" smtClean="0"/>
                        <a:t>»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НОВЫЙ</a:t>
                      </a:r>
                      <a:r>
                        <a:rPr lang="ru-RU" sz="11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ГОД. МАКЕТ 5</a:t>
                      </a:r>
                      <a:endParaRPr lang="ru-RU" sz="11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АКЦИИ 12 МЕСЯЦЕВ ЯНВАРЬ-ФЕВРАЛЬ*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НОВЫЙ</a:t>
                      </a:r>
                      <a:r>
                        <a:rPr lang="ru-RU" sz="11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ГОД. МАКЕТ 6</a:t>
                      </a:r>
                      <a:endParaRPr lang="ru-RU" sz="11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НОВЫЙ</a:t>
                      </a:r>
                      <a:r>
                        <a:rPr lang="ru-RU" sz="11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ГОД. МАКЕТ 7</a:t>
                      </a:r>
                      <a:endParaRPr lang="ru-RU" sz="11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984306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31.12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513518"/>
                  </a:ext>
                </a:extLst>
              </a:tr>
              <a:tr h="6445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НОВЫЙ ГОД. МАКЕТ 8 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200" b="1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58993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5735666"/>
            <a:ext cx="3097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i="1" dirty="0" smtClean="0">
                <a:solidFill>
                  <a:schemeClr val="bg1">
                    <a:lumMod val="65000"/>
                  </a:schemeClr>
                </a:solidFill>
              </a:rPr>
              <a:t>*Данные макеты будут рассылаться дополнительно</a:t>
            </a:r>
          </a:p>
          <a:p>
            <a:pPr algn="r"/>
            <a:r>
              <a:rPr lang="ru-RU" sz="1200" b="1" i="1" dirty="0" smtClean="0">
                <a:solidFill>
                  <a:schemeClr val="bg1">
                    <a:lumMod val="65000"/>
                  </a:schemeClr>
                </a:solidFill>
              </a:rPr>
              <a:t>**Данные макеты выкладываются по мере поступления продуктов на склад</a:t>
            </a:r>
          </a:p>
          <a:p>
            <a:pPr algn="r"/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</a:rPr>
              <a:t>***Будут выложены дополнительные материалы</a:t>
            </a:r>
            <a:endParaRPr lang="ru-RU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2" y="87"/>
            <a:ext cx="12192150" cy="6857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00144" y="2919686"/>
            <a:ext cx="39685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b="1" i="1" dirty="0" smtClean="0"/>
          </a:p>
          <a:p>
            <a:pPr algn="ctr"/>
            <a:r>
              <a:rPr lang="ru-RU" sz="1000" b="1" i="1" dirty="0" smtClean="0"/>
              <a:t>ЭНЕРГИЯ ХВОИ ДЛЯ ОБНОВЛЕНИЯ КОЖИ!</a:t>
            </a:r>
          </a:p>
          <a:p>
            <a:pPr algn="ctr"/>
            <a:endParaRPr lang="ru-RU" sz="1000" b="1" i="1" dirty="0" smtClean="0"/>
          </a:p>
          <a:p>
            <a:r>
              <a:rPr lang="ru-RU" sz="1000" i="1" dirty="0" smtClean="0"/>
              <a:t>Зима – время испытаний для нашей кожи. Из-за мороза нарушается кровоснабжение кожи, сужаются сосуды и замедляется обмен веществ. Кожа  теряет влагу, становится сухой и очень чувствительной. </a:t>
            </a:r>
          </a:p>
          <a:p>
            <a:r>
              <a:rPr lang="ru-RU" sz="1000" i="1" dirty="0" smtClean="0"/>
              <a:t>Маски должны стать неотъемлемой частью ухода за кожей в зимнее время. Несколько раз в неделю используйте биоактивную регенерирующую маску для лица Олеопрен </a:t>
            </a:r>
            <a:r>
              <a:rPr lang="ru-RU" sz="1000" i="1" dirty="0" err="1" smtClean="0"/>
              <a:t>Бьюти</a:t>
            </a:r>
            <a:r>
              <a:rPr lang="ru-RU" sz="1000" i="1" dirty="0" smtClean="0"/>
              <a:t> Дерм. Обогащенная </a:t>
            </a:r>
            <a:r>
              <a:rPr lang="ru-RU" sz="1000" i="1" dirty="0" err="1" smtClean="0"/>
              <a:t>полипренолами</a:t>
            </a:r>
            <a:r>
              <a:rPr lang="ru-RU" sz="1000" i="1" dirty="0" smtClean="0"/>
              <a:t> пихты сибирской, маска способна возродить вашу кожу, сократить видимые признаки старения кожи, такие, как обезвоживание, тусклый тон, мимические и возрастные морщины и потеря упругости. </a:t>
            </a:r>
          </a:p>
          <a:p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фитокосметика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биоактивнаякосметика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маскадля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лица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олеопренбьютидерм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новыйгод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полипренолы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пихтасибирская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новогодниеподарки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идеидляподарков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регенерациякожи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антиэйдж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99697" y="2913290"/>
            <a:ext cx="3959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b="1" dirty="0" smtClean="0"/>
          </a:p>
          <a:p>
            <a:pPr algn="ctr"/>
            <a:r>
              <a:rPr lang="ru-RU" sz="1000" b="1" i="1" dirty="0" smtClean="0"/>
              <a:t>ТВОЯ АКТИВНАЯ ЗИМА!</a:t>
            </a:r>
          </a:p>
          <a:p>
            <a:pPr algn="ctr"/>
            <a:endParaRPr lang="ru-RU" sz="1000" b="1" i="1" dirty="0" smtClean="0"/>
          </a:p>
          <a:p>
            <a:r>
              <a:rPr lang="ru-RU" sz="1000" i="1" dirty="0" smtClean="0"/>
              <a:t>Любишь активный зимний отдых? </a:t>
            </a:r>
          </a:p>
          <a:p>
            <a:r>
              <a:rPr lang="ru-RU" sz="1000" i="1" dirty="0" smtClean="0"/>
              <a:t>Тогда средство №</a:t>
            </a:r>
            <a:r>
              <a:rPr lang="en-US" sz="1000" i="1" dirty="0" smtClean="0"/>
              <a:t>1</a:t>
            </a:r>
            <a:r>
              <a:rPr lang="ru-RU" sz="1000" i="1" dirty="0" smtClean="0"/>
              <a:t>, которое всегда должно быть у тебя под рукой, это крем </a:t>
            </a:r>
            <a:r>
              <a:rPr lang="ru-RU" sz="1000" i="1" dirty="0" err="1" smtClean="0"/>
              <a:t>Джойнт</a:t>
            </a:r>
            <a:r>
              <a:rPr lang="ru-RU" sz="1000" i="1" dirty="0" smtClean="0"/>
              <a:t> Флекс Актив!</a:t>
            </a:r>
          </a:p>
          <a:p>
            <a:r>
              <a:rPr lang="ru-RU" sz="1000" i="1" dirty="0" smtClean="0"/>
              <a:t>Джоинт Флекс Актив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обладает разогревающий действием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быстро избавляет от скованности в мышцах и суставах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препятствует развитию воспалений</a:t>
            </a:r>
          </a:p>
          <a:p>
            <a:r>
              <a:rPr lang="ru-RU" sz="1000" i="1" dirty="0" smtClean="0"/>
              <a:t>Джоинт Флекс Актив содержит только натуральные компоненты: экстракт перца жгучего, сабельника, лаврового листа и лопуха, скипидар и камфара, эфирные масла пихты, эвкалипта и лаванды.</a:t>
            </a:r>
          </a:p>
          <a:p>
            <a:endParaRPr lang="ru-RU" sz="1000" i="1" dirty="0" smtClean="0"/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джойнтфлексактив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движениебезболи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остеохондроз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кремдля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суставов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разогревающийкрем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сабельник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пихтасибирская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</p:txBody>
      </p:sp>
      <p:pic>
        <p:nvPicPr>
          <p:cNvPr id="13" name="Picture 5" descr="C:\Users\Chizhova\Desktop\макеты декабрь\СОЦ СЕТИ\КРАСОТА\Бьюти дерм маска реген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1372" y="1294810"/>
            <a:ext cx="1574800" cy="15748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10" y="1281579"/>
            <a:ext cx="1622125" cy="1622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6"/>
            <a:ext cx="12192150" cy="6857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00144" y="2919686"/>
            <a:ext cx="39685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 smtClean="0"/>
              <a:t>СВЕЖИЙ ВЗГЛЯД БЕЗ СЛЕДОВ УСТАЛОСТИ!</a:t>
            </a:r>
          </a:p>
          <a:p>
            <a:pPr algn="ctr"/>
            <a:endParaRPr lang="ru-RU" sz="1000" b="1" i="1" dirty="0" smtClean="0"/>
          </a:p>
          <a:p>
            <a:r>
              <a:rPr lang="ru-RU" sz="1000" i="1" dirty="0" smtClean="0"/>
              <a:t>Действительно ли коже вокруг глаз нужен особый уход и особый крем? ДА! И особенно в холодное время года.</a:t>
            </a:r>
          </a:p>
          <a:p>
            <a:r>
              <a:rPr lang="ru-RU" sz="1000" i="1" dirty="0" smtClean="0"/>
              <a:t>Кожа в области глаз отличается от остальной кожи на лице. Она более тонкая, гладкая, не имеет волосяных фолликулов и никогда не бывает жирной. Улыбаясь, щурясь и моргая, мы провоцируем появление «гусиных лапок», а курение и пренебрежение солнцезащитными средствами только ускоряют их появление. Кожа вокруг глаз чаще страдает от применения декоративной косметики, а зимой - от сухого воздуха и постоянного контраста температур. </a:t>
            </a:r>
          </a:p>
          <a:p>
            <a:r>
              <a:rPr lang="ru-RU" sz="1000" i="1" dirty="0" smtClean="0"/>
              <a:t>Крем-гель  для кожи вокруг глаз </a:t>
            </a:r>
            <a:r>
              <a:rPr lang="ru-RU" sz="1000" i="1" dirty="0" err="1" smtClean="0"/>
              <a:t>Aq</a:t>
            </a:r>
            <a:r>
              <a:rPr lang="en-US" sz="1000" i="1" dirty="0" err="1" smtClean="0"/>
              <a:t>ua</a:t>
            </a:r>
            <a:r>
              <a:rPr lang="en-US" sz="1000" i="1" dirty="0" smtClean="0"/>
              <a:t> Dream</a:t>
            </a:r>
            <a:r>
              <a:rPr lang="ru-RU" sz="1000" i="1" dirty="0" smtClean="0"/>
              <a:t> с экстрактом огурца и кофеином освежает, охлаждает и увлажняет кожу вокруг глаз, чтобы ваш взгляд всегда был свежим!</a:t>
            </a:r>
          </a:p>
          <a:p>
            <a:endParaRPr lang="ru-RU" sz="1000" i="1" dirty="0" smtClean="0"/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увлажнениекожи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кремдлявек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aquadream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экстрактогурца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зимнийуходзакожей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увлажняющийкрем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энергетическийкрем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новогодниеподарки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идеидляподарков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99697" y="2913290"/>
            <a:ext cx="39339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 smtClean="0"/>
              <a:t>ДЛЯ УНИКАЛЬНОЙ ТЕБЯ!</a:t>
            </a:r>
          </a:p>
          <a:p>
            <a:pPr algn="ctr"/>
            <a:endParaRPr lang="ru-RU" sz="1000" b="1" i="1" dirty="0" smtClean="0"/>
          </a:p>
          <a:p>
            <a:r>
              <a:rPr lang="ru-RU" sz="1000" i="1" dirty="0" smtClean="0"/>
              <a:t>Ловите восхищенные взгляды в новогоднюю ночь!</a:t>
            </a:r>
          </a:p>
          <a:p>
            <a:r>
              <a:rPr lang="ru-RU" sz="1000" i="1" dirty="0" smtClean="0"/>
              <a:t>Косметика </a:t>
            </a:r>
            <a:r>
              <a:rPr lang="ru-RU" sz="1000" i="1" dirty="0" err="1" smtClean="0"/>
              <a:t>Uniq</a:t>
            </a:r>
            <a:r>
              <a:rPr lang="ru-RU" sz="1000" i="1" dirty="0" smtClean="0"/>
              <a:t> – это ключ к молодости вашей кожи!</a:t>
            </a:r>
          </a:p>
          <a:p>
            <a:r>
              <a:rPr lang="ru-RU" sz="1000" i="1" dirty="0" smtClean="0"/>
              <a:t>Благодаря эксклюзивной технологии </a:t>
            </a:r>
            <a:r>
              <a:rPr lang="en-US" sz="1000" i="1" dirty="0" err="1" smtClean="0"/>
              <a:t>Vitasource</a:t>
            </a:r>
            <a:r>
              <a:rPr lang="ru-RU" sz="1000" i="1" dirty="0" smtClean="0"/>
              <a:t> средства </a:t>
            </a:r>
            <a:r>
              <a:rPr lang="ru-RU" sz="1000" i="1" dirty="0" err="1" smtClean="0"/>
              <a:t>Uniq</a:t>
            </a:r>
            <a:r>
              <a:rPr lang="ru-RU" sz="1000" i="1" dirty="0" smtClean="0"/>
              <a:t> активизируют клеточный фермент </a:t>
            </a:r>
            <a:r>
              <a:rPr lang="ru-RU" sz="1000" i="1" dirty="0" err="1" smtClean="0"/>
              <a:t>теломеразу</a:t>
            </a:r>
            <a:r>
              <a:rPr lang="ru-RU" sz="1000" i="1" dirty="0" smtClean="0"/>
              <a:t>, замедляя процессы старения кожи.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Дневной крем </a:t>
            </a:r>
            <a:r>
              <a:rPr lang="ru-RU" sz="1000" i="1" dirty="0" err="1" smtClean="0"/>
              <a:t>Uniq</a:t>
            </a:r>
            <a:r>
              <a:rPr lang="ru-RU" sz="1000" i="1" dirty="0" smtClean="0"/>
              <a:t> защищает кожу от </a:t>
            </a:r>
            <a:r>
              <a:rPr lang="ru-RU" sz="1000" i="1" dirty="0" err="1" smtClean="0"/>
              <a:t>микростресса</a:t>
            </a:r>
            <a:r>
              <a:rPr lang="ru-RU" sz="1000" i="1" dirty="0" smtClean="0"/>
              <a:t>, вызванного воздействием окружающей среды.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Ночной крем </a:t>
            </a:r>
            <a:r>
              <a:rPr lang="ru-RU" sz="1000" i="1" dirty="0" err="1" smtClean="0"/>
              <a:t>Uniq</a:t>
            </a:r>
            <a:r>
              <a:rPr lang="ru-RU" sz="1000" i="1" dirty="0" smtClean="0"/>
              <a:t> создан для восстановления и обновления кожи во время сна. </a:t>
            </a:r>
          </a:p>
          <a:p>
            <a:r>
              <a:rPr lang="ru-RU" sz="1000" i="1" dirty="0" smtClean="0"/>
              <a:t>Подарите вашей коже активный </a:t>
            </a:r>
            <a:r>
              <a:rPr lang="ru-RU" sz="1000" i="1" dirty="0" err="1" smtClean="0"/>
              <a:t>антивозрастной</a:t>
            </a:r>
            <a:r>
              <a:rPr lang="ru-RU" sz="1000" i="1" dirty="0" smtClean="0"/>
              <a:t> уход - длительное увлажнение, ощущение комфорта, гладкости и упругости!  Капитал молодости можно сохранить и даже приумножить  - вот философия линии средств по уходу за кожей </a:t>
            </a:r>
            <a:r>
              <a:rPr lang="en-US" sz="1000" i="1" dirty="0" err="1" smtClean="0"/>
              <a:t>Uniq</a:t>
            </a:r>
            <a:r>
              <a:rPr lang="ru-RU" sz="1000" i="1" dirty="0" smtClean="0"/>
              <a:t>!</a:t>
            </a:r>
          </a:p>
          <a:p>
            <a:endParaRPr lang="ru-RU" sz="1000" i="1" dirty="0" smtClean="0"/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Uniq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новый год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антивозрастнаякосметика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новогодниеподарки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идеидляподарков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теломераза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церамиды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карнозин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антиоксидантныйкрем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дигидрокверцетин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антиэйдж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ночнойкрем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дневнойкрем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противморщин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6" y="1285185"/>
            <a:ext cx="1634499" cy="1634499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16" y="1306989"/>
            <a:ext cx="1571305" cy="157130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50" y="89"/>
            <a:ext cx="12192150" cy="6857911"/>
            <a:chOff x="-150" y="89"/>
            <a:chExt cx="12192150" cy="685791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0" y="89"/>
              <a:ext cx="12192150" cy="6857911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2644351" y="1977447"/>
              <a:ext cx="9151405" cy="2367816"/>
              <a:chOff x="2644351" y="1977447"/>
              <a:chExt cx="9151405" cy="2367816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9583414" y="1977447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7256436" y="1977446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840052"/>
              </p:ext>
            </p:extLst>
          </p:nvPr>
        </p:nvGraphicFramePr>
        <p:xfrm>
          <a:off x="2644351" y="4626350"/>
          <a:ext cx="9067664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ФЕСТИВАЛЬ ИНДИЯ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ПРОМОУШН ИНДИЯ</a:t>
                      </a:r>
                      <a:endParaRPr lang="ru-RU" sz="1200" b="1" baseline="0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МЕДКОНФЕРЕНЦИЯ</a:t>
                      </a:r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НОВЫЙ СТИЛЬ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ПРОМО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ПРОМО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ПРОМО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НОВЫЙ СТИЛЬ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20" y="2380049"/>
            <a:ext cx="1636669" cy="16366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53" y="2380049"/>
            <a:ext cx="1626599" cy="1626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720" y="2389030"/>
            <a:ext cx="1627688" cy="16276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21" y="2380049"/>
            <a:ext cx="1636949" cy="16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" y="89"/>
            <a:ext cx="12192150" cy="6857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4868" y="2937933"/>
            <a:ext cx="345439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The Festival of success </a:t>
            </a:r>
            <a:r>
              <a:rPr lang="en-US" sz="1200" b="1" i="1" dirty="0" err="1"/>
              <a:t>Artlife</a:t>
            </a:r>
            <a:r>
              <a:rPr lang="en-US" sz="1200" b="1" i="1" dirty="0"/>
              <a:t>-India! </a:t>
            </a:r>
            <a:r>
              <a:rPr lang="ru-RU" sz="1200" b="1" i="1" dirty="0"/>
              <a:t>Фестиваль Успеха в Индии!</a:t>
            </a:r>
          </a:p>
          <a:p>
            <a:endParaRPr lang="ru-RU" sz="1000" i="1" dirty="0" smtClean="0"/>
          </a:p>
          <a:p>
            <a:r>
              <a:rPr lang="ru-RU" sz="1000" i="1" dirty="0" smtClean="0"/>
              <a:t>2 </a:t>
            </a:r>
            <a:r>
              <a:rPr lang="ru-RU" sz="1000" i="1" dirty="0"/>
              <a:t>– 3 декабря в Индии (г. Пуна) пройдет празднование дня основания производственного подразделения </a:t>
            </a:r>
            <a:r>
              <a:rPr lang="ru-RU" sz="1000" i="1" dirty="0" err="1"/>
              <a:t>Артлайф</a:t>
            </a:r>
            <a:r>
              <a:rPr lang="ru-RU" sz="1000" i="1" dirty="0"/>
              <a:t>. Более шестисот наиболее успешных партнёров соберётся на двухдневное празднование 9-летия </a:t>
            </a:r>
            <a:r>
              <a:rPr lang="ru-RU" sz="1000" i="1" dirty="0" err="1"/>
              <a:t>Артлайф</a:t>
            </a:r>
            <a:r>
              <a:rPr lang="ru-RU" sz="1000" i="1" dirty="0"/>
              <a:t>-Индия! Праздник в Индии — это всегда нечто особенное, непередаваемая атмосфера радости и счастья, заботы и любви к ближнему.  Пожалуй,  никто в мире не умеет так радоваться жизни, как индийцы. А в 2019 году в Индии пройдет Фестиваль Успеха </a:t>
            </a:r>
            <a:r>
              <a:rPr lang="ru-RU" sz="1000" i="1" dirty="0" err="1"/>
              <a:t>Артлайф</a:t>
            </a:r>
            <a:r>
              <a:rPr lang="ru-RU" sz="1000" i="1" dirty="0"/>
              <a:t>: гостеприимная экзотическая страна приглашает вместе отметить наш главный корпоративный праздник! </a:t>
            </a:r>
          </a:p>
          <a:p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5935" y="2946400"/>
            <a:ext cx="34543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i="1" dirty="0" err="1" smtClean="0"/>
              <a:t>Промоушен</a:t>
            </a:r>
            <a:r>
              <a:rPr lang="ru-RU" sz="1200" b="1" i="1" dirty="0" smtClean="0"/>
              <a:t> </a:t>
            </a:r>
            <a:r>
              <a:rPr lang="ru-RU" sz="1200" b="1" i="1" dirty="0"/>
              <a:t>Фестиваль успеха </a:t>
            </a:r>
            <a:r>
              <a:rPr lang="ru-RU" sz="1200" b="1" i="1" dirty="0"/>
              <a:t>в </a:t>
            </a:r>
            <a:r>
              <a:rPr lang="ru-RU" sz="1200" b="1" i="1" dirty="0" smtClean="0"/>
              <a:t>Индии - 2019</a:t>
            </a:r>
            <a:r>
              <a:rPr lang="ru-RU" sz="1200" b="1" i="1" dirty="0" smtClean="0"/>
              <a:t>  </a:t>
            </a:r>
            <a:endParaRPr lang="ru-RU" sz="1200" b="1" i="1" dirty="0"/>
          </a:p>
          <a:p>
            <a:pPr lvl="0"/>
            <a:endParaRPr lang="ru-RU" sz="1200" i="1" dirty="0"/>
          </a:p>
          <a:p>
            <a:r>
              <a:rPr lang="ru-RU" sz="1000" i="1" dirty="0" smtClean="0"/>
              <a:t>Незабываемые </a:t>
            </a:r>
            <a:r>
              <a:rPr lang="ru-RU" sz="1000" i="1" dirty="0"/>
              <a:t>точки на карте, удивительные природные маршруты и архитектурное историческое наследие древних цивилизаций! И всего лишь в шаге от ласковых волн индийского океана! Индия близко — стоит только захотеть! </a:t>
            </a:r>
          </a:p>
          <a:p>
            <a:r>
              <a:rPr lang="ru-RU" sz="1000" i="1" dirty="0" smtClean="0"/>
              <a:t>Выполняйте </a:t>
            </a:r>
            <a:r>
              <a:rPr lang="ru-RU" sz="1000" i="1" dirty="0"/>
              <a:t>ежемесячно групповые объемы в тысячу, тысячу пятьсот или две тысячи баллов и получайте бонусы на личный накопительный счет, которые затем могут сделать путешествие абсолютно бесплатным!* </a:t>
            </a:r>
            <a:br>
              <a:rPr lang="ru-RU" sz="1000" i="1" dirty="0"/>
            </a:br>
            <a:r>
              <a:rPr lang="ru-RU" sz="1000" i="1" dirty="0"/>
              <a:t>*подробности уточняйте у лидеров структур 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  <a:p>
            <a:r>
              <a:rPr lang="ru-RU" sz="100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#</a:t>
            </a:r>
            <a:r>
              <a:rPr lang="ru-RU" sz="1000" i="1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артлайф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#</a:t>
            </a:r>
            <a:r>
              <a:rPr lang="ru-RU" sz="1000" i="1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компанияартлайф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#путешествие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#индия</a:t>
            </a:r>
            <a:endParaRPr lang="ru-R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59" y="1282065"/>
            <a:ext cx="1537200" cy="1537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07" y="1282065"/>
            <a:ext cx="1537200" cy="1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" y="89"/>
            <a:ext cx="12192150" cy="6857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4868" y="2988733"/>
            <a:ext cx="345439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Новая </a:t>
            </a:r>
            <a:r>
              <a:rPr lang="ru-RU" sz="1200" b="1" i="1" dirty="0" err="1" smtClean="0"/>
              <a:t>айдентика</a:t>
            </a:r>
            <a:endParaRPr lang="ru-RU" sz="1200" b="1" i="1" dirty="0" smtClean="0"/>
          </a:p>
          <a:p>
            <a:endParaRPr lang="ru-RU" sz="1200" b="1" i="1" dirty="0" smtClean="0"/>
          </a:p>
          <a:p>
            <a:r>
              <a:rPr lang="ru-RU" sz="1000" i="1" dirty="0" smtClean="0"/>
              <a:t>Специалисты </a:t>
            </a:r>
            <a:r>
              <a:rPr lang="ru-RU" sz="1000" i="1" dirty="0"/>
              <a:t>уверены, что мы способны сформировать свое мнение о новом человеке в течение первых сорока секунд знакомства. А как насчет знакомства с новой компанией? Как потенциальный клиент встретит </a:t>
            </a:r>
            <a:r>
              <a:rPr lang="ru-RU" sz="1000" i="1" dirty="0" err="1"/>
              <a:t>Артлайф</a:t>
            </a:r>
            <a:r>
              <a:rPr lang="ru-RU" sz="1000" i="1" dirty="0"/>
              <a:t>? </a:t>
            </a:r>
          </a:p>
          <a:p>
            <a:r>
              <a:rPr lang="ru-RU" sz="1000" i="1" dirty="0"/>
              <a:t> </a:t>
            </a:r>
          </a:p>
          <a:p>
            <a:r>
              <a:rPr lang="ru-RU" sz="1000" i="1" dirty="0" err="1"/>
              <a:t>Артлайф</a:t>
            </a:r>
            <a:r>
              <a:rPr lang="ru-RU" sz="1000" i="1" dirty="0"/>
              <a:t> – бренд доверия, качества и развития.  Новый образ логотипа — это минимализм, простота и движение. Новые фирменные цвета — красный и алоэ — несут в себе энергию, движение вперед и запас природной силы, который работает в продуктах </a:t>
            </a:r>
            <a:r>
              <a:rPr lang="ru-RU" sz="1000" i="1" dirty="0" err="1"/>
              <a:t>Артлайф</a:t>
            </a:r>
            <a:r>
              <a:rPr lang="ru-RU" sz="1000" i="1" dirty="0"/>
              <a:t>. Будущее с </a:t>
            </a:r>
            <a:r>
              <a:rPr lang="ru-RU" sz="1000" i="1" dirty="0" err="1"/>
              <a:t>Артлайф</a:t>
            </a:r>
            <a:r>
              <a:rPr lang="ru-RU" sz="1000" i="1" dirty="0"/>
              <a:t> — это  уверенность в будущем! </a:t>
            </a:r>
          </a:p>
          <a:p>
            <a:r>
              <a:rPr lang="ru-RU" sz="1000" i="1" dirty="0"/>
              <a:t> </a:t>
            </a:r>
          </a:p>
          <a:p>
            <a:r>
              <a:rPr lang="ru-RU" sz="1000" i="1" dirty="0"/>
              <a:t>Все визуальные и графические элементы можно скачать на </a:t>
            </a:r>
            <a:r>
              <a:rPr lang="en-US" sz="1000" i="1" dirty="0">
                <a:hlinkClick r:id="rId4"/>
              </a:rPr>
              <a:t>www</a:t>
            </a:r>
            <a:r>
              <a:rPr lang="ru-RU" sz="1000" i="1" dirty="0">
                <a:hlinkClick r:id="rId4"/>
              </a:rPr>
              <a:t>.media.artlife.ru</a:t>
            </a:r>
            <a:r>
              <a:rPr lang="ru-RU" sz="1000" i="1" dirty="0"/>
              <a:t>  в разделе Макеты.</a:t>
            </a:r>
          </a:p>
          <a:p>
            <a:endParaRPr lang="ru-RU" sz="1000" i="1" dirty="0" smtClean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новыйлоготип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#энергия #движение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1" y="2929468"/>
            <a:ext cx="34713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/>
              <a:t>Москва </a:t>
            </a:r>
            <a:r>
              <a:rPr lang="ru-RU" sz="1200" b="1" i="1" dirty="0" smtClean="0"/>
              <a:t>«VII Международная научно-практическая конференция «</a:t>
            </a:r>
            <a:r>
              <a:rPr lang="ru-RU" sz="1200" b="1" i="1" dirty="0" err="1" smtClean="0"/>
              <a:t>Артлайф</a:t>
            </a:r>
            <a:r>
              <a:rPr lang="ru-RU" sz="1200" b="1" i="1" dirty="0" smtClean="0"/>
              <a:t>. Современная концепция профилактической медицины». </a:t>
            </a:r>
          </a:p>
          <a:p>
            <a:r>
              <a:rPr lang="ru-RU" sz="1000" i="1" dirty="0" smtClean="0"/>
              <a:t>В </a:t>
            </a:r>
            <a:r>
              <a:rPr lang="ru-RU" sz="1000" i="1" dirty="0"/>
              <a:t>Москве завершилась </a:t>
            </a:r>
            <a:r>
              <a:rPr lang="en-US" sz="1000" i="1" dirty="0"/>
              <a:t>VII</a:t>
            </a:r>
            <a:r>
              <a:rPr lang="ru-RU" sz="1000" i="1" dirty="0"/>
              <a:t> медицинская научно-практическая конференция с международным участием. В течение двух дней около пятисот участников обсуждали актуальные вопросы современной превентивной медицины, которая в нашей стране формируется, в том числе, и благодаря инновационной продукции </a:t>
            </a:r>
            <a:r>
              <a:rPr lang="ru-RU" sz="1000" i="1" dirty="0" err="1"/>
              <a:t>Артлайф</a:t>
            </a:r>
            <a:r>
              <a:rPr lang="ru-RU" sz="1000" i="1" dirty="0"/>
              <a:t>. Практикующие врачи из разных городов России, Украины, Казахстана, Болгарии делились уникальным наработанным опытом применения на практике комплексов </a:t>
            </a:r>
            <a:r>
              <a:rPr lang="ru-RU" sz="1000" i="1" dirty="0" err="1"/>
              <a:t>Артлайф</a:t>
            </a:r>
            <a:r>
              <a:rPr lang="ru-RU" sz="1000" i="1" dirty="0"/>
              <a:t>. Подробный отчет о </a:t>
            </a:r>
            <a:r>
              <a:rPr lang="ru-RU" sz="1000" i="1" dirty="0" err="1"/>
              <a:t>медконференции</a:t>
            </a:r>
            <a:r>
              <a:rPr lang="ru-RU" sz="1000" i="1" dirty="0"/>
              <a:t> будет доступен в ближайшее время на сайте </a:t>
            </a:r>
            <a:r>
              <a:rPr lang="en-US" sz="1000" i="1" dirty="0">
                <a:hlinkClick r:id="rId5"/>
              </a:rPr>
              <a:t>www</a:t>
            </a:r>
            <a:r>
              <a:rPr lang="ru-RU" sz="1000" i="1" dirty="0">
                <a:hlinkClick r:id="rId5"/>
              </a:rPr>
              <a:t>.</a:t>
            </a:r>
            <a:r>
              <a:rPr lang="en-US" sz="1000" i="1" dirty="0" err="1">
                <a:hlinkClick r:id="rId5"/>
              </a:rPr>
              <a:t>artlife</a:t>
            </a:r>
            <a:r>
              <a:rPr lang="ru-RU" sz="1000" i="1" dirty="0">
                <a:hlinkClick r:id="rId5"/>
              </a:rPr>
              <a:t>.</a:t>
            </a:r>
            <a:r>
              <a:rPr lang="en-US" sz="1000" i="1" dirty="0" err="1">
                <a:hlinkClick r:id="rId5"/>
              </a:rPr>
              <a:t>ru</a:t>
            </a:r>
            <a:r>
              <a:rPr lang="ru-RU" sz="1000" i="1" dirty="0" smtClean="0"/>
              <a:t>.</a:t>
            </a: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врачидоверяют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медконференция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ru-RU" sz="1000" b="1" i="1" dirty="0" smtClean="0">
                <a:solidFill>
                  <a:srgbClr val="FF0000"/>
                </a:solidFill>
              </a:rPr>
              <a:t>ВНИМАНИЕ</a:t>
            </a:r>
            <a:r>
              <a:rPr lang="ru-RU" sz="1000" b="1" i="1" dirty="0">
                <a:solidFill>
                  <a:srgbClr val="FF0000"/>
                </a:solidFill>
              </a:rPr>
              <a:t>! Сразу по завершении конференции на сайт Медиа-банк </a:t>
            </a:r>
            <a:r>
              <a:rPr lang="ru-RU" sz="1000" b="1" i="1" dirty="0" err="1">
                <a:solidFill>
                  <a:srgbClr val="FF0000"/>
                </a:solidFill>
              </a:rPr>
              <a:t>Артлайф</a:t>
            </a:r>
            <a:r>
              <a:rPr lang="ru-RU" sz="1000" b="1" i="1" dirty="0">
                <a:solidFill>
                  <a:srgbClr val="FF0000"/>
                </a:solidFill>
              </a:rPr>
              <a:t> в раздел Мероприятия – Конференции будет выложен видео ролик «Врачи за </a:t>
            </a:r>
            <a:r>
              <a:rPr lang="ru-RU" sz="1000" b="1" i="1" dirty="0" err="1">
                <a:solidFill>
                  <a:srgbClr val="FF0000"/>
                </a:solidFill>
              </a:rPr>
              <a:t>Артлайф</a:t>
            </a:r>
            <a:r>
              <a:rPr lang="ru-RU" sz="1000" b="1" i="1" dirty="0">
                <a:solidFill>
                  <a:srgbClr val="FF0000"/>
                </a:solidFill>
              </a:rPr>
              <a:t>», ссылку на который можно дать в тексте</a:t>
            </a:r>
          </a:p>
          <a:p>
            <a:endParaRPr lang="ru-RU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202" y="1282077"/>
            <a:ext cx="1537200" cy="1537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10" y="1279632"/>
            <a:ext cx="1537200" cy="1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zhova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12203113" cy="686911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7" b="9594"/>
          <a:stretch>
            <a:fillRect/>
          </a:stretch>
        </p:blipFill>
        <p:spPr>
          <a:xfrm>
            <a:off x="9169400" y="1430867"/>
            <a:ext cx="2592184" cy="4648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5400000">
            <a:off x="5647268" y="-3217333"/>
            <a:ext cx="761997" cy="7890934"/>
          </a:xfrm>
          <a:prstGeom prst="rect">
            <a:avLst/>
          </a:prstGeom>
          <a:solidFill>
            <a:srgbClr val="EC1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/>
              <a:t>НОВИНКИ  ПОЛИГРАФИИ! 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304866" y="1452752"/>
            <a:ext cx="23113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sz="1400" i="1" dirty="0" smtClean="0"/>
              <a:t>Каталог продукции 10/2018</a:t>
            </a:r>
          </a:p>
          <a:p>
            <a:pPr marL="342900" indent="-342900">
              <a:buAutoNum type="arabicPeriod"/>
            </a:pPr>
            <a:r>
              <a:rPr lang="ru-RU" sz="1400" i="1" dirty="0" smtClean="0"/>
              <a:t>Сезонный каталог Осень-зима 2018-2019</a:t>
            </a:r>
          </a:p>
          <a:p>
            <a:pPr marL="342900" indent="-342900">
              <a:buAutoNum type="arabicPeriod"/>
            </a:pPr>
            <a:r>
              <a:rPr lang="ru-RU" sz="1400" i="1" dirty="0" smtClean="0"/>
              <a:t>Листовка по продуктам </a:t>
            </a:r>
            <a:r>
              <a:rPr lang="en-US" sz="1400" i="1" dirty="0" smtClean="0"/>
              <a:t>DIETALIKA</a:t>
            </a:r>
            <a:endParaRPr lang="ru-RU" sz="1400" i="1" dirty="0" smtClean="0"/>
          </a:p>
          <a:p>
            <a:pPr marL="342900" indent="-342900">
              <a:buAutoNum type="arabicPeriod"/>
            </a:pPr>
            <a:r>
              <a:rPr lang="ru-RU" sz="1400" i="1" dirty="0" smtClean="0"/>
              <a:t>Листовка Олеопрен Генез</a:t>
            </a:r>
          </a:p>
          <a:p>
            <a:pPr marL="342900" indent="-342900">
              <a:buAutoNum type="arabicPeriod"/>
            </a:pPr>
            <a:r>
              <a:rPr lang="ru-RU" sz="1400" i="1" dirty="0" smtClean="0"/>
              <a:t>Листовка </a:t>
            </a:r>
            <a:r>
              <a:rPr lang="en-US" sz="1400" i="1" dirty="0" smtClean="0"/>
              <a:t>N-ZIM DENTA EXPERT</a:t>
            </a:r>
          </a:p>
          <a:p>
            <a:pPr marL="342900" indent="-342900">
              <a:buAutoNum type="arabicPeriod"/>
            </a:pPr>
            <a:r>
              <a:rPr lang="ru-RU" sz="1400" i="1" dirty="0" smtClean="0"/>
              <a:t>Листовка Кисели Артлайф</a:t>
            </a:r>
          </a:p>
          <a:p>
            <a:pPr marL="342900" indent="-342900">
              <a:buAutoNum type="arabicPeriod"/>
            </a:pPr>
            <a:r>
              <a:rPr lang="ru-RU" sz="1400" i="1" dirty="0" smtClean="0"/>
              <a:t>Листовка «Включи мозг по полной программе»</a:t>
            </a:r>
          </a:p>
          <a:p>
            <a:pPr marL="342900" indent="-342900">
              <a:buAutoNum type="arabicPeriod"/>
            </a:pPr>
            <a:r>
              <a:rPr lang="ru-RU" sz="1400" i="1" dirty="0" smtClean="0"/>
              <a:t>Листовка Мои дети лучше всех!»</a:t>
            </a:r>
          </a:p>
          <a:p>
            <a:pPr marL="342900" indent="-342900">
              <a:buAutoNum type="arabicPeriod"/>
            </a:pPr>
            <a:r>
              <a:rPr lang="ru-RU" sz="1400" i="1" dirty="0" smtClean="0"/>
              <a:t>Листовка «И все желания сбудутся!»</a:t>
            </a:r>
          </a:p>
        </p:txBody>
      </p:sp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"/>
            <a:ext cx="12192154" cy="685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"/>
            <a:ext cx="12192000" cy="6857827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843086"/>
              </p:ext>
            </p:extLst>
          </p:nvPr>
        </p:nvGraphicFramePr>
        <p:xfrm>
          <a:off x="2644351" y="4626350"/>
          <a:ext cx="9067664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НОВЫЙ ГОД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НОВЫЙ ГОД</a:t>
                      </a:r>
                      <a:endParaRPr lang="ru-RU" sz="1200" b="1" baseline="0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НОВЫЙ ГОД</a:t>
                      </a:r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НОВЫЙ</a:t>
                      </a:r>
                      <a:r>
                        <a:rPr lang="ru-RU" sz="1200" b="1" baseline="0" dirty="0" smtClean="0"/>
                        <a:t> ГОД</a:t>
                      </a:r>
                      <a:endParaRPr lang="ru-RU" sz="1200" b="1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ПОЗДРАВЛЕНИЕ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ЛУЧШИЙ ПОДАРОК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ПОДАРКИ ДЛЯ ТВОЕЙ КРАСОТЫ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ВРЕМЯ</a:t>
                      </a:r>
                      <a:r>
                        <a:rPr lang="ru-RU" sz="1200" baseline="0" dirty="0" smtClean="0"/>
                        <a:t> ЧУДЕС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9499672" y="1977448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14565" y="1977448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606" y="2287026"/>
            <a:ext cx="1872867" cy="18728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085" y="2270508"/>
            <a:ext cx="1864730" cy="186473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4945749" y="1977447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630887" y="1977446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48" y="2270507"/>
            <a:ext cx="1927411" cy="19274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82" y="2287026"/>
            <a:ext cx="1910893" cy="191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82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256436" y="1977446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020509"/>
              </p:ext>
            </p:extLst>
          </p:nvPr>
        </p:nvGraphicFramePr>
        <p:xfrm>
          <a:off x="2644351" y="4626350"/>
          <a:ext cx="9067664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НОВЫЙ ГОД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НОВЫЙ ГОД</a:t>
                      </a:r>
                      <a:endParaRPr lang="ru-RU" sz="1200" b="1" baseline="0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НОВЫЙ ГОД</a:t>
                      </a:r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НОВЫЙ ГОД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5 ИДЕЙ ПОДАРКОВ ОТ АРТЛАЙФ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VIP</a:t>
                      </a:r>
                      <a:r>
                        <a:rPr lang="ru-RU" sz="1200" baseline="0" dirty="0" smtClean="0"/>
                        <a:t>-ПОДАРОК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ЛУЧШИЙ</a:t>
                      </a:r>
                      <a:r>
                        <a:rPr lang="ru-RU" sz="1200" baseline="0" dirty="0" smtClean="0"/>
                        <a:t> ПОДАРОК</a:t>
                      </a:r>
                      <a:r>
                        <a:rPr lang="ru-RU" sz="1200" dirty="0" smtClean="0"/>
                        <a:t>!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ДАРИ ЭНЕРГИЮ!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9635027" y="1959390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77845" y="1998322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569255" y="2008377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685" y="2280587"/>
            <a:ext cx="1803286" cy="18032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295" y="2280587"/>
            <a:ext cx="1823396" cy="18233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77" y="2280587"/>
            <a:ext cx="1747473" cy="1747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28" y="2280587"/>
            <a:ext cx="1772765" cy="17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4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6"/>
            <a:ext cx="12192000" cy="68578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14134" y="3041320"/>
            <a:ext cx="309975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/>
              <a:t>ДЛЯ ОФИЦИАЛЬНОЙ РАССЫЛКИ</a:t>
            </a:r>
          </a:p>
          <a:p>
            <a:endParaRPr lang="ru-RU" sz="1200" i="1" dirty="0" smtClean="0"/>
          </a:p>
          <a:p>
            <a:r>
              <a:rPr lang="ru-RU" sz="1000" i="1" dirty="0"/>
              <a:t>Новый год — волшебная пора, удивительный момент веры в чудо! Артлайф желает Вам исполнения самых заветных желаний в наступающем году! Помните, что чудеса случаются, главное, верить!  С наступающим</a:t>
            </a:r>
            <a:r>
              <a:rPr lang="ru-RU" sz="1000" i="1" dirty="0" smtClean="0"/>
              <a:t>!</a:t>
            </a:r>
          </a:p>
          <a:p>
            <a:endParaRPr lang="ru-RU" sz="1000" i="1" dirty="0" smtClean="0"/>
          </a:p>
          <a:p>
            <a:r>
              <a:rPr lang="ru-RU" sz="1000" i="1" dirty="0" smtClean="0"/>
              <a:t>Открытка анимированная, файл можно </a:t>
            </a:r>
            <a:r>
              <a:rPr lang="ru-RU" sz="1000" i="1" dirty="0"/>
              <a:t>скачать на </a:t>
            </a:r>
            <a:r>
              <a:rPr lang="en-US" sz="1000" i="1" dirty="0">
                <a:hlinkClick r:id="rId4"/>
              </a:rPr>
              <a:t>www</a:t>
            </a:r>
            <a:r>
              <a:rPr lang="ru-RU" sz="1000" i="1" dirty="0">
                <a:hlinkClick r:id="rId4"/>
              </a:rPr>
              <a:t>.media.artlife.ru</a:t>
            </a:r>
            <a:r>
              <a:rPr lang="ru-RU" sz="1000" i="1" dirty="0"/>
              <a:t> </a:t>
            </a:r>
          </a:p>
          <a:p>
            <a:endParaRPr lang="ru-RU" sz="1000" i="1" dirty="0"/>
          </a:p>
          <a:p>
            <a:r>
              <a:rPr lang="ru-RU" sz="1000" i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bg1">
                    <a:lumMod val="50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 #подарки #</a:t>
            </a:r>
            <a:r>
              <a:rPr lang="ru-RU" sz="1000" i="1" dirty="0" err="1">
                <a:solidFill>
                  <a:schemeClr val="bg1">
                    <a:lumMod val="50000"/>
                  </a:schemeClr>
                </a:solidFill>
              </a:rPr>
              <a:t>новыйгод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bg1">
                    <a:lumMod val="50000"/>
                  </a:schemeClr>
                </a:solidFill>
              </a:rPr>
              <a:t>компанияартлайф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 #чудеса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89092" y="3074888"/>
            <a:ext cx="3732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ЛУЧШИЙ ПОДАРОК НА НОВЫЙ ГОД - ПОДАРОК ОТ АРТЛАЙФ! </a:t>
            </a:r>
          </a:p>
          <a:p>
            <a:endParaRPr lang="ru-RU" sz="1000" i="1" dirty="0"/>
          </a:p>
          <a:p>
            <a:r>
              <a:rPr lang="ru-RU" sz="1000" i="1" dirty="0" smtClean="0"/>
              <a:t>Новогодние </a:t>
            </a:r>
            <a:r>
              <a:rPr lang="ru-RU" sz="1000" i="1" dirty="0"/>
              <a:t>праздники – это всегда отличный повод порадовать родных и близких хорошими подарками! И подумать об этом, лучше заранее – что нужно дорогой мамочке, любимому мужу и детям, родным и близким. Правильно, чтобы подарок был полезным! </a:t>
            </a:r>
            <a:endParaRPr lang="ru-RU" sz="1000" i="1" dirty="0" smtClean="0"/>
          </a:p>
          <a:p>
            <a:endParaRPr lang="ru-RU" sz="1000" i="1" dirty="0"/>
          </a:p>
          <a:p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bg1">
                    <a:lumMod val="50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 #подарки #</a:t>
            </a:r>
            <a:r>
              <a:rPr lang="ru-RU" sz="1000" i="1" dirty="0" err="1">
                <a:solidFill>
                  <a:schemeClr val="bg1">
                    <a:lumMod val="50000"/>
                  </a:schemeClr>
                </a:solidFill>
              </a:rPr>
              <a:t>новыйгод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bg1">
                    <a:lumMod val="50000"/>
                  </a:schemeClr>
                </a:solidFill>
              </a:rPr>
              <a:t>компанияартлайф</a:t>
            </a:r>
            <a:r>
              <a:rPr lang="ru-RU" sz="1000" i="1" dirty="0">
                <a:solidFill>
                  <a:schemeClr val="bg1">
                    <a:lumMod val="50000"/>
                  </a:schemeClr>
                </a:solidFill>
              </a:rPr>
              <a:t> #чудеса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15" y="1311799"/>
            <a:ext cx="1609200" cy="1609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351" y="1288042"/>
            <a:ext cx="1609200" cy="16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8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4868" y="2937933"/>
            <a:ext cx="34543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ПОДАРКИ ДЛЯ ТВОЕЙ КРАСОТЫ</a:t>
            </a:r>
          </a:p>
          <a:p>
            <a:endParaRPr lang="ru-RU" sz="1000" i="1" dirty="0" smtClean="0"/>
          </a:p>
          <a:p>
            <a:r>
              <a:rPr lang="ru-RU" sz="1000" i="1" dirty="0" smtClean="0"/>
              <a:t>Новый год – время красоты!</a:t>
            </a:r>
          </a:p>
          <a:p>
            <a:r>
              <a:rPr lang="ru-RU" sz="1000" i="1" dirty="0" smtClean="0"/>
              <a:t>Сияйте в новогоднюю ночь! Восхищайте своей легкостью!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Комплекс «Дискавери Очарование» - не просто витамины, а основа программы </a:t>
            </a:r>
            <a:r>
              <a:rPr lang="en-US" sz="1000" i="1" dirty="0" smtClean="0"/>
              <a:t>anti-age</a:t>
            </a:r>
            <a:r>
              <a:rPr lang="ru-RU" sz="1000" i="1" dirty="0" smtClean="0"/>
              <a:t>. Ведь в их в состав входят ферменты и растительные экстракты, необходимые каждой женщине.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Косметика </a:t>
            </a:r>
            <a:r>
              <a:rPr lang="ru-RU" sz="1000" i="1" dirty="0" err="1"/>
              <a:t>Golden</a:t>
            </a:r>
            <a:r>
              <a:rPr lang="ru-RU" sz="1000" i="1" dirty="0"/>
              <a:t> </a:t>
            </a:r>
            <a:r>
              <a:rPr lang="ru-RU" sz="1000" i="1" dirty="0" err="1"/>
              <a:t>Cocoon</a:t>
            </a:r>
            <a:r>
              <a:rPr lang="ru-RU" sz="1000" i="1" dirty="0"/>
              <a:t> </a:t>
            </a:r>
            <a:r>
              <a:rPr lang="ru-RU" sz="1000" i="1" dirty="0" smtClean="0"/>
              <a:t>– секрет идеальной кожи.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Бустер </a:t>
            </a:r>
            <a:r>
              <a:rPr lang="ru-RU" sz="1000" i="1" dirty="0"/>
              <a:t>и </a:t>
            </a:r>
            <a:r>
              <a:rPr lang="ru-RU" sz="1000" i="1" dirty="0" err="1"/>
              <a:t>фраппе</a:t>
            </a:r>
            <a:r>
              <a:rPr lang="ru-RU" sz="1000" i="1" dirty="0"/>
              <a:t> — </a:t>
            </a:r>
            <a:r>
              <a:rPr lang="ru-RU" sz="1000" i="1" dirty="0" smtClean="0"/>
              <a:t>уникальные продукты для каждого дня, сохраняющие красоту.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err="1" smtClean="0"/>
              <a:t>Неоколлаген</a:t>
            </a:r>
            <a:r>
              <a:rPr lang="ru-RU" sz="1000" i="1" dirty="0" smtClean="0"/>
              <a:t> – напиток для восстановления уровня коллагена в организме. Коллаген – это тонус кожи, легкость походки!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i="1" dirty="0" smtClean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#подарки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новый_год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#2019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дедмороз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#здоровье #красота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5935" y="2946400"/>
            <a:ext cx="34543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АРТЛАЙФ – ПОДАРКИ ДЛЯ ЛЮБИМЫХ</a:t>
            </a:r>
          </a:p>
          <a:p>
            <a:endParaRPr lang="ru-RU" sz="1000" i="1" dirty="0" smtClean="0"/>
          </a:p>
          <a:p>
            <a:r>
              <a:rPr lang="ru-RU" sz="1000" i="1" dirty="0" smtClean="0"/>
              <a:t>Новый </a:t>
            </a:r>
            <a:r>
              <a:rPr lang="ru-RU" sz="1000" i="1" dirty="0"/>
              <a:t>год — как страница пустая. </a:t>
            </a:r>
          </a:p>
          <a:p>
            <a:r>
              <a:rPr lang="ru-RU" sz="1000" i="1" dirty="0"/>
              <a:t>И её мы строка за строкою, </a:t>
            </a:r>
          </a:p>
          <a:p>
            <a:r>
              <a:rPr lang="ru-RU" sz="1000" i="1" dirty="0"/>
              <a:t>Строя планы, стремясь и мечтая,</a:t>
            </a:r>
          </a:p>
          <a:p>
            <a:r>
              <a:rPr lang="ru-RU" sz="1000" i="1" dirty="0"/>
              <a:t>Заполняем своею рукою.</a:t>
            </a:r>
          </a:p>
          <a:p>
            <a:r>
              <a:rPr lang="ru-RU" sz="1000" i="1" dirty="0"/>
              <a:t>Будет светлой и яркой страница, </a:t>
            </a:r>
          </a:p>
          <a:p>
            <a:r>
              <a:rPr lang="ru-RU" sz="1000" i="1" dirty="0"/>
              <a:t>Будут встречи, друзей будут лица,</a:t>
            </a:r>
          </a:p>
          <a:p>
            <a:r>
              <a:rPr lang="ru-RU" sz="1000" i="1" dirty="0"/>
              <a:t>И достаток, и сил через край,</a:t>
            </a:r>
          </a:p>
          <a:p>
            <a:r>
              <a:rPr lang="ru-RU" sz="1000" i="1" dirty="0"/>
              <a:t>Раз в начале есть слово «Артлайф»!</a:t>
            </a:r>
            <a:endParaRPr lang="ru-RU" sz="1000" i="1" dirty="0" smtClean="0"/>
          </a:p>
          <a:p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#подарки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новыйгод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компанияартлайф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#чудеса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73" y="1342325"/>
            <a:ext cx="1456721" cy="1456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76" y="1265671"/>
            <a:ext cx="1533375" cy="15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5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8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4868" y="2998093"/>
            <a:ext cx="34543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5 ИДЕЙ ДЛЯ ПОДАРКОВ ОТ АРТЛАЙФ:</a:t>
            </a:r>
          </a:p>
          <a:p>
            <a:endParaRPr lang="ru-RU" sz="1000" b="1" i="1" dirty="0"/>
          </a:p>
          <a:p>
            <a:r>
              <a:rPr lang="ru-RU" sz="1000" i="1" dirty="0" smtClean="0"/>
              <a:t>•   Комплекс </a:t>
            </a:r>
            <a:r>
              <a:rPr lang="ru-RU" sz="1000" i="1" dirty="0"/>
              <a:t>«</a:t>
            </a:r>
            <a:r>
              <a:rPr lang="ru-RU" sz="1000" i="1" dirty="0" err="1"/>
              <a:t>Глазорол</a:t>
            </a:r>
            <a:r>
              <a:rPr lang="ru-RU" sz="1000" i="1" dirty="0"/>
              <a:t> </a:t>
            </a:r>
            <a:r>
              <a:rPr lang="ru-RU" sz="1000" i="1" dirty="0" err="1"/>
              <a:t>Интенсив</a:t>
            </a:r>
            <a:r>
              <a:rPr lang="ru-RU" sz="1000" i="1" dirty="0"/>
              <a:t>» — для дорогой бабули, чтобы её глаза меньше уставали во время вязания.</a:t>
            </a:r>
          </a:p>
          <a:p>
            <a:r>
              <a:rPr lang="ru-RU" sz="1000" i="1" dirty="0" smtClean="0"/>
              <a:t>•   Крем </a:t>
            </a:r>
            <a:r>
              <a:rPr lang="ru-RU" sz="1000" i="1" dirty="0"/>
              <a:t>«</a:t>
            </a:r>
            <a:r>
              <a:rPr lang="ru-RU" sz="1000" i="1" dirty="0" err="1"/>
              <a:t>Uniq</a:t>
            </a:r>
            <a:r>
              <a:rPr lang="ru-RU" sz="1000" i="1" dirty="0"/>
              <a:t>» — для любимой мамы, чтобы она всегда оставалась прекрасной и юной.</a:t>
            </a:r>
          </a:p>
          <a:p>
            <a:r>
              <a:rPr lang="ru-RU" sz="1000" i="1" dirty="0" smtClean="0"/>
              <a:t>•   «</a:t>
            </a:r>
            <a:r>
              <a:rPr lang="ru-RU" sz="1000" i="1" dirty="0" err="1"/>
              <a:t>Хондротол</a:t>
            </a:r>
            <a:r>
              <a:rPr lang="ru-RU" sz="1000" i="1" dirty="0"/>
              <a:t> актив» и «Кофе Турбо Драйв» — папе и деду (наверняка пригодятся на зимней рыбалке!)</a:t>
            </a:r>
          </a:p>
          <a:p>
            <a:r>
              <a:rPr lang="ru-RU" sz="1000" i="1" dirty="0" smtClean="0"/>
              <a:t>•   Протеиновые </a:t>
            </a:r>
            <a:r>
              <a:rPr lang="ru-RU" sz="1000" i="1" dirty="0"/>
              <a:t>батончики «</a:t>
            </a:r>
            <a:r>
              <a:rPr lang="ru-RU" sz="1000" i="1" dirty="0" err="1"/>
              <a:t>Диеталика</a:t>
            </a:r>
            <a:r>
              <a:rPr lang="ru-RU" sz="1000" i="1" dirty="0"/>
              <a:t>» — брату: это его любимый перекус после тренировок.</a:t>
            </a:r>
          </a:p>
          <a:p>
            <a:r>
              <a:rPr lang="ru-RU" sz="1000" i="1" dirty="0" smtClean="0"/>
              <a:t>•   Бустер </a:t>
            </a:r>
            <a:r>
              <a:rPr lang="ru-RU" sz="1000" i="1" dirty="0"/>
              <a:t>и </a:t>
            </a:r>
            <a:r>
              <a:rPr lang="ru-RU" sz="1000" i="1" dirty="0" err="1"/>
              <a:t>фраппе</a:t>
            </a:r>
            <a:r>
              <a:rPr lang="ru-RU" sz="1000" i="1" dirty="0"/>
              <a:t> — для себя, любимой! Молодею с каждым днём</a:t>
            </a:r>
            <a:r>
              <a:rPr lang="ru-RU" sz="1000" i="1" dirty="0">
                <a:sym typeface="Wingdings" panose="05000000000000000000" pitchFamily="2" charset="2"/>
              </a:rPr>
              <a:t></a:t>
            </a:r>
            <a:endParaRPr lang="ru-RU" sz="1000" i="1" dirty="0"/>
          </a:p>
          <a:p>
            <a:r>
              <a:rPr lang="ru-RU" sz="1000" i="1" dirty="0"/>
              <a:t>А какие идеи для подарков от </a:t>
            </a:r>
            <a:r>
              <a:rPr lang="ru-RU" sz="1000" i="1" dirty="0" err="1"/>
              <a:t>Артлайф</a:t>
            </a:r>
            <a:r>
              <a:rPr lang="ru-RU" sz="1000" i="1" dirty="0"/>
              <a:t> есть у вас</a:t>
            </a:r>
            <a:r>
              <a:rPr lang="ru-RU" sz="1000" i="1" dirty="0" smtClean="0"/>
              <a:t>?</a:t>
            </a:r>
          </a:p>
          <a:p>
            <a:endParaRPr lang="ru-RU" sz="1000" i="1" dirty="0"/>
          </a:p>
          <a:p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#подарки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новыйгод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компанияартлайф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#чудеса</a:t>
            </a:r>
          </a:p>
          <a:p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5935" y="2946400"/>
            <a:ext cx="34543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АРТЛАЙФ – ПОДАРКИ СО СМЫСЛОМ</a:t>
            </a:r>
          </a:p>
          <a:p>
            <a:endParaRPr lang="ru-RU" sz="1000" i="1" dirty="0"/>
          </a:p>
          <a:p>
            <a:r>
              <a:rPr lang="ru-RU" sz="1000" i="1" dirty="0"/>
              <a:t>Всегда приятно получать подарки. И вдвойне приятней, если они полезные. С Артлайф вы никогда не ошибетесь в своем выборе! Наши комплексы – знак проявления вашей заботы о самых родных.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i="1" dirty="0"/>
              <a:t>Надежные «Кальцимакс», «Джоинт </a:t>
            </a:r>
            <a:r>
              <a:rPr lang="ru-RU" sz="1000" i="1" dirty="0" err="1"/>
              <a:t>флекс</a:t>
            </a:r>
            <a:r>
              <a:rPr lang="ru-RU" sz="1000" i="1" dirty="0"/>
              <a:t> форте», «Неоколлаген </a:t>
            </a:r>
            <a:r>
              <a:rPr lang="ru-RU" sz="1000" i="1" dirty="0" err="1"/>
              <a:t>Артро</a:t>
            </a:r>
            <a:r>
              <a:rPr lang="ru-RU" sz="1000" i="1" dirty="0"/>
              <a:t>» – символ того, что вы хотите, чтобы ваши родные и близкие были всегда активными и бодрыми.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i="1" dirty="0"/>
              <a:t>Уникальные «Младомастон» и «Дискавери очарование» – знак того, что вы хотите, чтобы ваши родные женщины надолго сохранили своё женское здоровье и красоту.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i="1" dirty="0"/>
              <a:t>Незаменимые «</a:t>
            </a:r>
            <a:r>
              <a:rPr lang="ru-RU" sz="1000" i="1" dirty="0" err="1"/>
              <a:t>Авирол</a:t>
            </a:r>
            <a:r>
              <a:rPr lang="ru-RU" sz="1000" i="1" dirty="0"/>
              <a:t>», «</a:t>
            </a:r>
            <a:r>
              <a:rPr lang="ru-RU" sz="1000" i="1" dirty="0" err="1"/>
              <a:t>Ивлаксин</a:t>
            </a:r>
            <a:r>
              <a:rPr lang="ru-RU" sz="1000" i="1" dirty="0"/>
              <a:t>», «</a:t>
            </a:r>
            <a:r>
              <a:rPr lang="ru-RU" sz="1000" i="1" dirty="0" err="1"/>
              <a:t>Пульмоклинз</a:t>
            </a:r>
            <a:r>
              <a:rPr lang="ru-RU" sz="1000" i="1" dirty="0"/>
              <a:t>» – пожелание провести зиму активно, ярко и работоспособно! </a:t>
            </a:r>
          </a:p>
          <a:p>
            <a:endParaRPr lang="ru-RU" sz="1000" i="1" dirty="0" smtClean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#подарки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новыйгод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компанияартлайф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#чудеса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18" y="1287628"/>
            <a:ext cx="1610028" cy="16100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508" y="1287628"/>
            <a:ext cx="1609200" cy="16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9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8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4868" y="2937933"/>
            <a:ext cx="3454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С НОВЫМ ГОДОМ! </a:t>
            </a:r>
          </a:p>
          <a:p>
            <a:r>
              <a:rPr lang="ru-RU" sz="1000" i="1" dirty="0" smtClean="0"/>
              <a:t>Исполнить </a:t>
            </a:r>
            <a:r>
              <a:rPr lang="ru-RU" sz="1000" i="1" dirty="0"/>
              <a:t>все планы,</a:t>
            </a:r>
          </a:p>
          <a:p>
            <a:r>
              <a:rPr lang="ru-RU" sz="1000" i="1" dirty="0"/>
              <a:t>Объехать все страны,</a:t>
            </a:r>
          </a:p>
          <a:p>
            <a:r>
              <a:rPr lang="ru-RU" sz="1000" i="1" dirty="0"/>
              <a:t>Красиво и ярко прожить новый год!</a:t>
            </a:r>
          </a:p>
          <a:p>
            <a:r>
              <a:rPr lang="ru-RU" sz="1000" i="1" dirty="0"/>
              <a:t>Пусть он принесёт вам</a:t>
            </a:r>
          </a:p>
          <a:p>
            <a:r>
              <a:rPr lang="ru-RU" sz="1000" i="1" dirty="0"/>
              <a:t>Успех долгожданный</a:t>
            </a:r>
          </a:p>
          <a:p>
            <a:r>
              <a:rPr lang="ru-RU" sz="1000" i="1" dirty="0"/>
              <a:t>И новые цели пусть он принесёт</a:t>
            </a:r>
            <a:r>
              <a:rPr lang="ru-RU" sz="1000" i="1" dirty="0" smtClean="0"/>
              <a:t>.</a:t>
            </a:r>
          </a:p>
          <a:p>
            <a:endParaRPr lang="ru-RU" sz="1000" i="1" dirty="0" smtClean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#подарки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новый_год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#2019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дедмороз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#здоровье #красота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5935" y="2946400"/>
            <a:ext cx="3454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ДЛЯ САМЫХ ДОРОГИХ </a:t>
            </a:r>
          </a:p>
          <a:p>
            <a:endParaRPr lang="ru-RU" sz="1000" i="1" dirty="0"/>
          </a:p>
          <a:p>
            <a:r>
              <a:rPr lang="ru-RU" sz="1000" i="1" dirty="0" smtClean="0"/>
              <a:t>Подарите своим родным самое лучшее! </a:t>
            </a:r>
          </a:p>
          <a:p>
            <a:r>
              <a:rPr lang="en-US" sz="1000" i="1" dirty="0" smtClean="0"/>
              <a:t>VIP</a:t>
            </a:r>
            <a:r>
              <a:rPr lang="ru-RU" sz="1000" i="1" dirty="0" smtClean="0"/>
              <a:t>-программы – </a:t>
            </a:r>
            <a:r>
              <a:rPr lang="ru-RU" sz="1000" i="1" dirty="0" err="1" smtClean="0"/>
              <a:t>Кордис</a:t>
            </a:r>
            <a:r>
              <a:rPr lang="ru-RU" sz="1000" i="1" dirty="0" smtClean="0"/>
              <a:t>, </a:t>
            </a:r>
            <a:r>
              <a:rPr lang="ru-RU" sz="1000" i="1" dirty="0" err="1" smtClean="0"/>
              <a:t>Софиа</a:t>
            </a:r>
            <a:r>
              <a:rPr lang="ru-RU" sz="1000" i="1" dirty="0" smtClean="0"/>
              <a:t>, </a:t>
            </a:r>
            <a:r>
              <a:rPr lang="ru-RU" sz="1000" i="1" dirty="0" err="1" smtClean="0"/>
              <a:t>Викториа</a:t>
            </a:r>
            <a:r>
              <a:rPr lang="ru-RU" sz="1000" i="1" dirty="0" smtClean="0"/>
              <a:t>, </a:t>
            </a:r>
            <a:r>
              <a:rPr lang="ru-RU" sz="1000" i="1" dirty="0" err="1" smtClean="0"/>
              <a:t>Энергиа</a:t>
            </a:r>
            <a:r>
              <a:rPr lang="ru-RU" sz="1000" i="1" dirty="0" smtClean="0"/>
              <a:t>, </a:t>
            </a:r>
            <a:r>
              <a:rPr lang="ru-RU" sz="1000" i="1" dirty="0" err="1" smtClean="0"/>
              <a:t>Визус</a:t>
            </a:r>
            <a:r>
              <a:rPr lang="ru-RU" sz="1000" i="1" dirty="0" smtClean="0"/>
              <a:t>, Спиреа. Основа хорошего самочувствия и долголетия! Эффективность программ подтверждена клиническими апробациями.</a:t>
            </a:r>
            <a:endParaRPr lang="ru-RU" sz="1000" i="1" dirty="0"/>
          </a:p>
          <a:p>
            <a:r>
              <a:rPr lang="ru-RU" sz="1000" i="1" dirty="0" smtClean="0"/>
              <a:t>Кстати, поделимся с вами одним секретом – в новом году </a:t>
            </a:r>
            <a:r>
              <a:rPr lang="en-US" sz="1000" i="1" dirty="0" err="1" smtClean="0"/>
              <a:t>vip</a:t>
            </a:r>
            <a:r>
              <a:rPr lang="en-US" sz="1000" i="1" dirty="0" smtClean="0"/>
              <a:t>-</a:t>
            </a:r>
            <a:r>
              <a:rPr lang="ru-RU" sz="1000" i="1" dirty="0" smtClean="0"/>
              <a:t>программы будут выпущены в новой упаковке!</a:t>
            </a:r>
            <a:endParaRPr lang="ru-RU" sz="1000" i="1" dirty="0"/>
          </a:p>
          <a:p>
            <a:endParaRPr lang="ru-RU" sz="1000" i="1" dirty="0" smtClean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#подарки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новыйгод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компанияартлайф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#чудеса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06" y="1316977"/>
            <a:ext cx="1578872" cy="15788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935" y="1316977"/>
            <a:ext cx="1522305" cy="152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6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4" cy="68579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85809" y="4165600"/>
            <a:ext cx="498107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НОВЫЙ ГОД – НОВЫЙ ЧАЙ!</a:t>
            </a:r>
          </a:p>
          <a:p>
            <a:r>
              <a:rPr lang="ru-RU" sz="1000" i="1" dirty="0" smtClean="0"/>
              <a:t>Удивите своих гостей новым необычным чаем «Масала» коллекции </a:t>
            </a:r>
            <a:r>
              <a:rPr lang="ru-RU" sz="1000" i="1" dirty="0" err="1"/>
              <a:t>Art</a:t>
            </a:r>
            <a:r>
              <a:rPr lang="ru-RU" sz="1000" i="1" dirty="0"/>
              <a:t> </a:t>
            </a:r>
            <a:r>
              <a:rPr lang="ru-RU" sz="1000" i="1" dirty="0" err="1" smtClean="0"/>
              <a:t>tea</a:t>
            </a:r>
            <a:r>
              <a:rPr lang="ru-RU" sz="1000" i="1" dirty="0" smtClean="0"/>
              <a:t>!</a:t>
            </a:r>
          </a:p>
          <a:p>
            <a:r>
              <a:rPr lang="ru-RU" sz="1000" b="1" i="1" dirty="0" smtClean="0"/>
              <a:t>Чай «Масала»</a:t>
            </a:r>
            <a:r>
              <a:rPr lang="ru-RU" sz="1000" i="1" dirty="0" smtClean="0"/>
              <a:t> содержит специально подобранный состав специй: корицу, кардамон, гвоздику, бадьян, имбирь и черный перец. Он великолепно согревает, поддерживает иммунитет, улучшает пищеварение и придает </a:t>
            </a:r>
            <a:r>
              <a:rPr lang="ru-RU" sz="1000" i="1" dirty="0" err="1" smtClean="0"/>
              <a:t>бодрость.Классический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масала</a:t>
            </a:r>
            <a:r>
              <a:rPr lang="ru-RU" sz="1000" i="1" dirty="0" smtClean="0"/>
              <a:t>-чай заваривается на молоке. </a:t>
            </a:r>
          </a:p>
          <a:p>
            <a:r>
              <a:rPr lang="ru-RU" sz="1000" i="1" dirty="0" smtClean="0"/>
              <a:t>В новогодние же каникулы мы предлагаем вам попробовать глинтвейн с </a:t>
            </a:r>
            <a:r>
              <a:rPr lang="ru-RU" sz="1000" i="1" dirty="0" err="1" smtClean="0"/>
              <a:t>масала</a:t>
            </a:r>
            <a:r>
              <a:rPr lang="ru-RU" sz="1000" i="1" dirty="0" smtClean="0"/>
              <a:t>-чаем на виноградном соке. Просто нагрейте 1 литр сока, заварите в нем 4 пакетика чая «Масала» от Артлайф и наслаждайтесь его теплом!</a:t>
            </a:r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новогодниеподарки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идеидляподарков</a:t>
            </a:r>
            <a:r>
              <a:rPr lang="ru-RU" sz="1000" i="1" dirty="0" smtClean="0"/>
              <a:t>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#здоровье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масалачай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полезныеспеции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arttea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здоровыйперекус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снижениевеса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вегетарианскийпродукт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растительныйсостав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безалкогольныйглинтвейн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dirty="0" smtClean="0"/>
              <a:t> </a:t>
            </a:r>
          </a:p>
          <a:p>
            <a:pPr>
              <a:lnSpc>
                <a:spcPts val="1200"/>
              </a:lnSpc>
            </a:pPr>
            <a:endParaRPr lang="ru-RU" sz="10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69843" y="406401"/>
            <a:ext cx="3561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ЧАЙ ИНДИЙСКИЙ «МАСАЛА»</a:t>
            </a:r>
          </a:p>
          <a:p>
            <a:r>
              <a:rPr lang="ru-RU" b="1" dirty="0" smtClean="0"/>
              <a:t>согревающий со специями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36591" y="1747932"/>
            <a:ext cx="3259485" cy="4544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Chizhova\Desktop\plakat masala print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1964" y="1651000"/>
            <a:ext cx="3329437" cy="4682067"/>
          </a:xfrm>
          <a:prstGeom prst="rect">
            <a:avLst/>
          </a:prstGeom>
          <a:noFill/>
        </p:spPr>
      </p:pic>
      <p:pic>
        <p:nvPicPr>
          <p:cNvPr id="1027" name="Picture 3" descr="C:\Users\Chizhova\Desktop\masa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6484" y="1651000"/>
            <a:ext cx="2179637" cy="2179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557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4589</TotalTime>
  <Words>3441</Words>
  <Application>Microsoft Office PowerPoint</Application>
  <PresentationFormat>Широкоэкранный</PresentationFormat>
  <Paragraphs>338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Ноябрь - медиапланирование</dc:title>
  <dc:creator>Анна Шушпанова</dc:creator>
  <cp:lastModifiedBy>Владимир Бозриков</cp:lastModifiedBy>
  <cp:revision>436</cp:revision>
  <cp:lastPrinted>2018-11-29T10:03:14Z</cp:lastPrinted>
  <dcterms:created xsi:type="dcterms:W3CDTF">2018-10-19T03:44:59Z</dcterms:created>
  <dcterms:modified xsi:type="dcterms:W3CDTF">2018-11-30T03:15:23Z</dcterms:modified>
</cp:coreProperties>
</file>