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303" r:id="rId4"/>
    <p:sldId id="314" r:id="rId5"/>
    <p:sldId id="302" r:id="rId6"/>
    <p:sldId id="312" r:id="rId7"/>
    <p:sldId id="275" r:id="rId8"/>
    <p:sldId id="313" r:id="rId9"/>
    <p:sldId id="280" r:id="rId10"/>
    <p:sldId id="291" r:id="rId11"/>
    <p:sldId id="293" r:id="rId12"/>
    <p:sldId id="271" r:id="rId13"/>
    <p:sldId id="281" r:id="rId14"/>
    <p:sldId id="309" r:id="rId15"/>
    <p:sldId id="262" r:id="rId16"/>
    <p:sldId id="267" r:id="rId17"/>
    <p:sldId id="285" r:id="rId18"/>
    <p:sldId id="288" r:id="rId19"/>
    <p:sldId id="301" r:id="rId20"/>
    <p:sldId id="306" r:id="rId21"/>
    <p:sldId id="304" r:id="rId22"/>
    <p:sldId id="305" r:id="rId23"/>
    <p:sldId id="289" r:id="rId24"/>
    <p:sldId id="287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B30"/>
    <a:srgbClr val="D1D2D4"/>
    <a:srgbClr val="32AAA7"/>
    <a:srgbClr val="91DFDD"/>
    <a:srgbClr val="FF0000"/>
    <a:srgbClr val="DEE2F3"/>
    <a:srgbClr val="F7BECA"/>
    <a:srgbClr val="DEF6F3"/>
    <a:srgbClr val="FFED00"/>
    <a:srgbClr val="6C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2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2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0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6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FD-C59A-4B02-9B65-490BBB2699A1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vk.com/chagajuic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154" cy="6858000"/>
            <a:chOff x="0" y="0"/>
            <a:chExt cx="12192154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4" cy="6857914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9000" y="0"/>
              <a:ext cx="1354668" cy="2641600"/>
            </a:xfrm>
            <a:prstGeom prst="rect">
              <a:avLst/>
            </a:prstGeom>
            <a:solidFill>
              <a:srgbClr val="EC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3600" b="1" dirty="0"/>
                <a:t>ЯНВАРЬ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48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8D67D1-6DA7-4F42-925F-B0C6ED10A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2" cy="68579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85809" y="4165600"/>
            <a:ext cx="49810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СОФИА</a:t>
            </a:r>
          </a:p>
          <a:p>
            <a:r>
              <a:rPr lang="ru-RU" sz="1000" i="1" dirty="0"/>
              <a:t>Здоровье мозга и нервной системы – залог активной жизнедеятельности,  хороших отношений с окружающими и профессиональной успешности. </a:t>
            </a:r>
            <a:endParaRPr lang="ru-RU" sz="1000" i="1" dirty="0" smtClean="0"/>
          </a:p>
          <a:p>
            <a:r>
              <a:rPr lang="ru-RU" sz="1000" i="1" dirty="0" smtClean="0"/>
              <a:t>Комплекс </a:t>
            </a:r>
            <a:r>
              <a:rPr lang="ru-RU" sz="1000" i="1" dirty="0"/>
              <a:t>«SOFIA» предназначен для комплексной поддержки функций головного мозга и ЦНС. Сбалансированное сочетание стимулирующих и успокаивающих растительных экстрактов, аминокислот, </a:t>
            </a:r>
            <a:r>
              <a:rPr lang="ru-RU" sz="1000" i="1" dirty="0" err="1"/>
              <a:t>инозитола</a:t>
            </a:r>
            <a:r>
              <a:rPr lang="ru-RU" sz="1000" i="1" dirty="0"/>
              <a:t> и витаминов регулируют синтез медиаторов и процессы передачи нервных импульсов, обеспечивают тонус сосудов, венозный отток и профилактику гипоксии нервной ткани,  синтез и энергетическую поддержку нейронов. Основа каркасной таблетки «SOFIA»  состоит из мощного антиоксидантного комплекса «Цифрол-5», подавляющего развитие воспалительных процессов. Клинически доказана способность комплекса улучшать мозговое кровообращение, нормализовать мыслительную активность, повышая </a:t>
            </a:r>
            <a:r>
              <a:rPr lang="ru-RU" sz="1000" i="1" dirty="0" smtClean="0"/>
              <a:t>возможности.</a:t>
            </a: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идеидляподарков</a:t>
            </a:r>
            <a:r>
              <a:rPr lang="ru-RU" sz="1000" i="1" dirty="0"/>
              <a:t> 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#здоровье </a:t>
            </a:r>
            <a:r>
              <a:rPr lang="ru-RU" sz="1000" dirty="0"/>
              <a:t> 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гибкостьума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включимозги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000" dirty="0"/>
          </a:p>
          <a:p>
            <a:pPr>
              <a:lnSpc>
                <a:spcPts val="1200"/>
              </a:lnSpc>
            </a:pPr>
            <a:endParaRPr lang="ru-RU" sz="10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42380" y="419464"/>
            <a:ext cx="3561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БИОКОМПЛЕКСЫ </a:t>
            </a:r>
            <a:r>
              <a:rPr lang="en-US" b="1" dirty="0"/>
              <a:t>VIP</a:t>
            </a:r>
            <a:endParaRPr lang="ru-RU" b="1" dirty="0"/>
          </a:p>
          <a:p>
            <a:r>
              <a:rPr lang="ru-RU" b="1" dirty="0"/>
              <a:t>В новой упаковке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6F0B0F-764D-4271-A5B0-B768814D42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23" y="1812828"/>
            <a:ext cx="3138848" cy="44152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FDF261-7120-4B68-8D2C-C98BE29FE8C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8331" y="1812828"/>
            <a:ext cx="185944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7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C7A93F-EB8C-4510-8C64-1C346434F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85809" y="4157134"/>
            <a:ext cx="49810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АКЦИЯ «12 МЕСЯЦЕВ ЗДОРОВЬЯ С АРТЛАЙФ»</a:t>
            </a:r>
          </a:p>
          <a:p>
            <a:r>
              <a:rPr lang="ru-RU" sz="1000" i="1" dirty="0"/>
              <a:t>Хочется бурной страсти и ярких эмоций в отношениях? Природа мужской активности и энергии известна: «мужская сила» или репродуктивная функция напрямую зависит от общего состояния </a:t>
            </a:r>
            <a:r>
              <a:rPr lang="ru-RU" sz="1000" i="1" dirty="0" smtClean="0"/>
              <a:t>здоровья. Для каждого мужчины важно следить за состоянием </a:t>
            </a:r>
            <a:r>
              <a:rPr lang="ru-RU" sz="1000" i="1" dirty="0"/>
              <a:t>сердечно-сосудистой системы, </a:t>
            </a:r>
            <a:r>
              <a:rPr lang="ru-RU" sz="1000" i="1" dirty="0" smtClean="0"/>
              <a:t>здоровьем </a:t>
            </a:r>
            <a:r>
              <a:rPr lang="ru-RU" sz="1000" i="1" dirty="0"/>
              <a:t>простаты, </a:t>
            </a:r>
            <a:r>
              <a:rPr lang="ru-RU" sz="1000" i="1" dirty="0" smtClean="0"/>
              <a:t>уровнем холестерина. </a:t>
            </a:r>
            <a:r>
              <a:rPr lang="ru-RU" sz="1000" i="1" dirty="0"/>
              <a:t>Безусловно, важен и гормональный </a:t>
            </a:r>
            <a:r>
              <a:rPr lang="ru-RU" sz="1000" i="1" dirty="0" smtClean="0"/>
              <a:t>баланс.</a:t>
            </a:r>
            <a:endParaRPr lang="ru-RU" sz="1000" i="1" dirty="0"/>
          </a:p>
          <a:p>
            <a:r>
              <a:rPr lang="ru-RU" sz="1000" i="1" dirty="0" smtClean="0"/>
              <a:t>Почти все </a:t>
            </a:r>
            <a:r>
              <a:rPr lang="ru-RU" sz="1000" i="1" dirty="0"/>
              <a:t>стороны профилактики мужского здоровья охватывает набор </a:t>
            </a:r>
            <a:r>
              <a:rPr lang="ru-RU" sz="1000" i="1" dirty="0" err="1"/>
              <a:t>биокомплексов</a:t>
            </a:r>
            <a:r>
              <a:rPr lang="ru-RU" sz="1000" i="1" dirty="0"/>
              <a:t>: «Формула мужчины», «Дискавери Сила», «</a:t>
            </a:r>
            <a:r>
              <a:rPr lang="ru-RU" sz="1000" i="1" dirty="0" err="1"/>
              <a:t>Атеролекс</a:t>
            </a:r>
            <a:r>
              <a:rPr lang="ru-RU" sz="1000" i="1" dirty="0"/>
              <a:t>». В составе комплексов содержатся активные компоненты, которые помогают восстановлению </a:t>
            </a:r>
            <a:r>
              <a:rPr lang="ru-RU" sz="1000" i="1" dirty="0" err="1"/>
              <a:t>эректильной</a:t>
            </a:r>
            <a:r>
              <a:rPr lang="ru-RU" sz="1000" i="1" dirty="0"/>
              <a:t> функции мужского здоровья, снижают воспалительные процессы в предстательной железе и позволяют вести активную сексуальную жизнь. Эффективность доказана клинически.</a:t>
            </a:r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мужскаясила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любимыймужчина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дискаверисила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формулалюбви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3554" y="423333"/>
            <a:ext cx="4434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МУЖСКАЯ СИЛА!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8E78EE-1550-477A-9C3D-51FFA01AF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04" y="1739532"/>
            <a:ext cx="3639738" cy="51183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7493FA-64E6-4228-A37B-D0584FA0D4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6994" y="1739532"/>
            <a:ext cx="2022571" cy="20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9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52" y="0"/>
            <a:ext cx="12192152" cy="6857912"/>
            <a:chOff x="0" y="86"/>
            <a:chExt cx="12192152" cy="68579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2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46016"/>
              </p:ext>
            </p:extLst>
          </p:nvPr>
        </p:nvGraphicFramePr>
        <p:xfrm>
          <a:off x="2644351" y="4626350"/>
          <a:ext cx="90676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СУПЕР ШИЛД АКТИВ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ЛЕЦИТИН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5 ЯНВАРЯ – МЕЖДУНАРОДНЫЙ РАЗГРУЗОЧНЫЙ ДЕНЬ</a:t>
                      </a:r>
                      <a:endParaRPr lang="ru-RU" sz="1200" b="1" baseline="0" dirty="0"/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«МЕМОРИ РАЙС» и «НЕЙРОКОМФОРТ»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Активирует все звенья иммунитета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Польза для каждой клетки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/>
                        <a:t>На разгрузку становись!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Секрет оптимизма и профессиональной эффективности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47E5E6-7A17-4E86-8FFD-BE46623F8F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6587" y="2290295"/>
            <a:ext cx="1767993" cy="17558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A7E28E-1710-4867-BB38-961B6DB1C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08" y="2318936"/>
            <a:ext cx="1750932" cy="17509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A1CEB2-062E-4A5C-88F3-CB0D551B08D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87948" y="2322996"/>
            <a:ext cx="1670449" cy="167654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A49413-8F41-4C98-B557-CAA45EA5268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00720" y="2312246"/>
            <a:ext cx="1733849" cy="17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93204" y="2885907"/>
            <a:ext cx="4055846" cy="312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ЛЕЦИТИН</a:t>
            </a:r>
          </a:p>
          <a:p>
            <a:r>
              <a:rPr lang="ru-RU" sz="1000" i="1" dirty="0"/>
              <a:t>Польза для каждой клетки!</a:t>
            </a:r>
          </a:p>
          <a:p>
            <a:r>
              <a:rPr lang="ru-RU" sz="1000" i="1" dirty="0"/>
              <a:t>Лецитин состоит из множества веществ, включая холин, </a:t>
            </a:r>
            <a:r>
              <a:rPr lang="ru-RU" sz="1000" i="1" dirty="0" err="1"/>
              <a:t>инозитол</a:t>
            </a:r>
            <a:r>
              <a:rPr lang="ru-RU" sz="1000" i="1" dirty="0"/>
              <a:t>, </a:t>
            </a:r>
            <a:r>
              <a:rPr lang="ru-RU" sz="1000" i="1" dirty="0" err="1"/>
              <a:t>линолевую</a:t>
            </a:r>
            <a:r>
              <a:rPr lang="ru-RU" sz="1000" i="1" dirty="0"/>
              <a:t> кислоту, </a:t>
            </a:r>
            <a:r>
              <a:rPr lang="ru-RU" sz="1000" i="1" dirty="0" err="1"/>
              <a:t>фосфатидилсерин</a:t>
            </a:r>
            <a:r>
              <a:rPr lang="ru-RU" sz="1000" i="1" dirty="0"/>
              <a:t>, полезные жирные кислоты и триглицериды. Эти питательные компоненты имеют важное значение для нормальной работы организма, в них нуждаются клетки головного мозга и нервной системы, а также печень. </a:t>
            </a:r>
          </a:p>
          <a:p>
            <a:pPr lvl="0"/>
            <a:r>
              <a:rPr lang="ru-RU" sz="1000" i="1" dirty="0"/>
              <a:t>Лецитин – детям: фосфолипиды определяют объем памяти ребенка и его усидчивость, а значит, обучаемость и успеваемость, восполняют немалые энергозатраты, связанные с постоянным развитием. </a:t>
            </a:r>
          </a:p>
          <a:p>
            <a:pPr lvl="0"/>
            <a:r>
              <a:rPr lang="ru-RU" sz="1000" i="1" dirty="0"/>
              <a:t>Лецитин – женщинам: поддерживая нервные волокна, фосфолипиды снижают интенсивность стрессов – извечных спутников слабого пола, а еще поддерживают красоту кожи. </a:t>
            </a:r>
          </a:p>
          <a:p>
            <a:pPr lvl="0"/>
            <a:r>
              <a:rPr lang="ru-RU" sz="1000" i="1" dirty="0"/>
              <a:t>Лецитин – мужчинам: прием лецитина – профилактика заболеваний предстательной железы у мужчин.</a:t>
            </a:r>
          </a:p>
          <a:p>
            <a:pPr lvl="0"/>
            <a:endParaRPr lang="ru-RU" sz="1000" i="1" dirty="0"/>
          </a:p>
          <a:p>
            <a:pPr>
              <a:lnSpc>
                <a:spcPts val="1000"/>
              </a:lnSpc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омега3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ПНЖК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питаниеклеток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здороваякожа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крепкиенервы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8AD1A3-DAF3-4588-A52A-6D44FE43B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7" y="1180918"/>
            <a:ext cx="1546801" cy="15468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F9EA3F-036E-4A7D-8B00-2D5E0AC9D7D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4774" y="1180918"/>
            <a:ext cx="1560711" cy="156071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F4A2FF-2B2C-411B-B299-4E2F23641243}"/>
              </a:ext>
            </a:extLst>
          </p:cNvPr>
          <p:cNvSpPr/>
          <p:nvPr/>
        </p:nvSpPr>
        <p:spPr>
          <a:xfrm>
            <a:off x="2875129" y="2879758"/>
            <a:ext cx="3444949" cy="377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5 января Международный разгрузочный день</a:t>
            </a:r>
          </a:p>
          <a:p>
            <a:endParaRPr lang="ru-RU" sz="1000" dirty="0"/>
          </a:p>
          <a:p>
            <a:r>
              <a:rPr lang="ru-RU" sz="1000" i="1" dirty="0"/>
              <a:t>Отличная идея - 5-го января отметить начало года легким питанием! Новогодние каникулы для организма - время повышенного употребления жирной пищи, алкоголя, сахара. Лишние килограммы, обострение кожных проблем, снижение иммунитета – симптомы того, что в организме накопились токсины. </a:t>
            </a:r>
          </a:p>
          <a:p>
            <a:r>
              <a:rPr lang="ru-RU" sz="1000" i="1" dirty="0"/>
              <a:t>Время сбросить лишнее! Добавь в свою диету натуральные сорбенты.</a:t>
            </a:r>
          </a:p>
          <a:p>
            <a:pPr lvl="0"/>
            <a:r>
              <a:rPr lang="ru-RU" sz="1000" i="1" dirty="0" err="1"/>
              <a:t>Фитосорбовит</a:t>
            </a:r>
            <a:r>
              <a:rPr lang="ru-RU" sz="1000" i="1" dirty="0"/>
              <a:t> – сорбент с противовоспалительным эффектом. Эффективно выводит токсины, улучшает работу ЖКТ. Для усиления эффекта добавь «</a:t>
            </a:r>
            <a:r>
              <a:rPr lang="ru-RU" sz="1000" i="1" dirty="0" err="1"/>
              <a:t>Хепар</a:t>
            </a:r>
            <a:r>
              <a:rPr lang="ru-RU" sz="1000" i="1" dirty="0"/>
              <a:t> формулу» для поддержки работы печени, а после обязательно комплекс с полезными бактериями «</a:t>
            </a:r>
            <a:r>
              <a:rPr lang="ru-RU" sz="1000" i="1" dirty="0" err="1"/>
              <a:t>Пробинорм</a:t>
            </a:r>
            <a:r>
              <a:rPr lang="ru-RU" sz="1000" i="1" dirty="0"/>
              <a:t>». «</a:t>
            </a:r>
            <a:r>
              <a:rPr lang="ru-RU" sz="1000" i="1" dirty="0" err="1"/>
              <a:t>Сорбиогель</a:t>
            </a:r>
            <a:r>
              <a:rPr lang="ru-RU" sz="1000" i="1" dirty="0"/>
              <a:t>» – для тех, у кого нет времени! Помогает быстро и комплексно решить ряд проблем. Например, справиться с отравлением или очистить организм после приема антибиотиков. </a:t>
            </a:r>
          </a:p>
          <a:p>
            <a:r>
              <a:rPr lang="ru-RU" sz="1000" i="1" dirty="0"/>
              <a:t>Напиток «Легкое настроение» – оказывает мягкое слабительное и мочегонное действие.</a:t>
            </a:r>
            <a:br>
              <a:rPr lang="ru-RU" sz="1000" i="1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артлайфочищение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легкостьбытия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яхудею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коррекциявеса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разгрузочныйдень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600144" y="2751771"/>
            <a:ext cx="396857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/>
          </a:p>
          <a:p>
            <a:endParaRPr lang="ru-RU" sz="1000" b="1" i="1" dirty="0"/>
          </a:p>
          <a:p>
            <a:r>
              <a:rPr lang="ru-RU" sz="1000" b="1" i="1" dirty="0"/>
              <a:t>МЕМОРИ РАЙС и НЕЙРОКОМФОРТ</a:t>
            </a:r>
          </a:p>
          <a:p>
            <a:r>
              <a:rPr lang="ru-RU" sz="1000" b="1" i="1" dirty="0"/>
              <a:t>Повышай профессионализм!</a:t>
            </a:r>
          </a:p>
          <a:p>
            <a:r>
              <a:rPr lang="ru-RU" sz="1000" i="1" dirty="0"/>
              <a:t>Пишете ежегодный отчет? Готовитесь к сессии?  В такие дни кажется, что мозг </a:t>
            </a:r>
            <a:r>
              <a:rPr lang="ru-RU" sz="1000" i="1" dirty="0" smtClean="0"/>
              <a:t>«</a:t>
            </a:r>
            <a:r>
              <a:rPr lang="ru-RU" sz="1000" i="1" dirty="0"/>
              <a:t>кипит», а нервы натянуты, как струна! Острый стресс </a:t>
            </a:r>
            <a:r>
              <a:rPr lang="ru-RU" sz="1000" i="1" dirty="0" smtClean="0"/>
              <a:t>кратковременно </a:t>
            </a:r>
            <a:r>
              <a:rPr lang="ru-RU" sz="1000" i="1" dirty="0"/>
              <a:t>стимулирует мыслительную активность, </a:t>
            </a:r>
            <a:r>
              <a:rPr lang="ru-RU" sz="1000" i="1" dirty="0" smtClean="0"/>
              <a:t>а затем приводит </a:t>
            </a:r>
            <a:r>
              <a:rPr lang="ru-RU" sz="1000" i="1" dirty="0"/>
              <a:t>к переутомлению, эмоциональному выгоранию, расстройству сна. </a:t>
            </a:r>
          </a:p>
          <a:p>
            <a:r>
              <a:rPr lang="ru-RU" sz="1000" i="1" dirty="0"/>
              <a:t>Поддержите нервную систему и создайте условия для максимально эффективной работы!</a:t>
            </a:r>
          </a:p>
          <a:p>
            <a:pPr lvl="0"/>
            <a:r>
              <a:rPr lang="ru-RU" sz="1000" i="1" dirty="0"/>
              <a:t>«</a:t>
            </a:r>
            <a:r>
              <a:rPr lang="ru-RU" sz="1000" i="1" dirty="0" err="1"/>
              <a:t>Мемори</a:t>
            </a:r>
            <a:r>
              <a:rPr lang="ru-RU" sz="1000" i="1" dirty="0"/>
              <a:t> Райс» – комплекс для мозга с гинкго </a:t>
            </a:r>
            <a:r>
              <a:rPr lang="ru-RU" sz="1000" i="1" dirty="0" err="1"/>
              <a:t>билоба</a:t>
            </a:r>
            <a:r>
              <a:rPr lang="ru-RU" sz="1000" i="1" dirty="0"/>
              <a:t>! Обладает тонизирующим действием, предупреждает гипоксию, улучшает микроциркуляцию и </a:t>
            </a:r>
            <a:r>
              <a:rPr lang="ru-RU" sz="1000" i="1" dirty="0" err="1"/>
              <a:t>энергобмен</a:t>
            </a:r>
            <a:r>
              <a:rPr lang="ru-RU" sz="1000" i="1" dirty="0"/>
              <a:t>. Все это позволяет сохранить высокий уровень активности головного мозга, скорость и качество запоминания.</a:t>
            </a:r>
          </a:p>
          <a:p>
            <a:pPr lvl="0"/>
            <a:r>
              <a:rPr lang="ru-RU" sz="1000" i="1" dirty="0"/>
              <a:t>«</a:t>
            </a:r>
            <a:r>
              <a:rPr lang="ru-RU" sz="1000" i="1" dirty="0" err="1"/>
              <a:t>Нейрокомфорт</a:t>
            </a:r>
            <a:r>
              <a:rPr lang="ru-RU" sz="1000" i="1" dirty="0"/>
              <a:t>» содержит натуральные </a:t>
            </a:r>
            <a:r>
              <a:rPr lang="ru-RU" sz="1000" i="1" dirty="0" err="1"/>
              <a:t>противотревожные</a:t>
            </a:r>
            <a:r>
              <a:rPr lang="ru-RU" sz="1000" i="1" dirty="0"/>
              <a:t> компоненты (пассифлору, </a:t>
            </a:r>
            <a:r>
              <a:rPr lang="ru-RU" sz="1000" i="1" dirty="0" err="1"/>
              <a:t>гриффонию</a:t>
            </a:r>
            <a:r>
              <a:rPr lang="ru-RU" sz="1000" i="1" dirty="0"/>
              <a:t>, глицин). Помогает лучше справляться с нервными перегрузками, улучшает концентрацию внимания, предупреждает нарушения сна.</a:t>
            </a:r>
          </a:p>
          <a:p>
            <a:r>
              <a:rPr lang="ru-RU" sz="1000" i="1" dirty="0"/>
              <a:t>- стимуляция мыслительной активности </a:t>
            </a:r>
          </a:p>
          <a:p>
            <a:r>
              <a:rPr lang="ru-RU" sz="1000" i="1" dirty="0"/>
              <a:t>- снижение нервного напряжения</a:t>
            </a:r>
          </a:p>
          <a:p>
            <a:r>
              <a:rPr lang="ru-RU" sz="1000" i="1" dirty="0"/>
              <a:t>- профилактика хронической усталости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99697" y="2887132"/>
            <a:ext cx="3989234" cy="2911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СУПЕР ЩИТ ДЛЯ ИММУНИТЕТА</a:t>
            </a:r>
          </a:p>
          <a:p>
            <a:endParaRPr lang="ru-RU" sz="400" dirty="0"/>
          </a:p>
          <a:p>
            <a:r>
              <a:rPr lang="ru-RU" sz="1000" i="1" dirty="0"/>
              <a:t>Супер </a:t>
            </a:r>
            <a:r>
              <a:rPr lang="ru-RU" sz="1000" i="1" dirty="0" err="1"/>
              <a:t>Шилд</a:t>
            </a:r>
            <a:r>
              <a:rPr lang="ru-RU" sz="1000" i="1" dirty="0"/>
              <a:t> Актив от </a:t>
            </a:r>
            <a:r>
              <a:rPr lang="ru-RU" sz="1000" i="1" dirty="0" err="1"/>
              <a:t>Арлтайф</a:t>
            </a:r>
            <a:r>
              <a:rPr lang="ru-RU" sz="1000" i="1" dirty="0"/>
              <a:t> воздействует  сразу на все звенья иммунитета: синтез необходимых ингредиентов для иммунного ответа, уничтожение чужеродных организмов, защита от свободных радикалов.. Его состав включает все самые известные науке эффективные иммуностимуляторы, а также блокираторы вирусов, инфекций и грибков и компоненты, выводящие токсины из организма и активирующие метаболические процессы в клетках печени. Супер </a:t>
            </a:r>
            <a:r>
              <a:rPr lang="ru-RU" sz="1000" i="1" dirty="0" err="1"/>
              <a:t>Шилд</a:t>
            </a:r>
            <a:r>
              <a:rPr lang="ru-RU" sz="1000" i="1" dirty="0"/>
              <a:t> Актив позволяет сократить сроки выздоровления и предотвратить развитие осложнений.</a:t>
            </a:r>
          </a:p>
          <a:p>
            <a:endParaRPr lang="ru-RU" sz="1000" i="1" dirty="0"/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супершилд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иммунитет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суперзащита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4C97D1-7FAE-4C71-8E50-2EBE09391B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80" y="1212684"/>
            <a:ext cx="1663168" cy="16631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A44422-8893-4917-9FBB-520253D133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74" y="1212684"/>
            <a:ext cx="1674448" cy="167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63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87"/>
            <a:ext cx="12192152" cy="68579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85809" y="4241800"/>
            <a:ext cx="49810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b="1" i="1" dirty="0"/>
              <a:t>ПРОДУКТ МЕСЯЦА - ЛИНИЯ «НАТУРОСЕПТ»</a:t>
            </a:r>
            <a:endParaRPr lang="en-US" sz="1000" b="1" i="1" dirty="0"/>
          </a:p>
          <a:p>
            <a:pPr>
              <a:lnSpc>
                <a:spcPts val="1200"/>
              </a:lnSpc>
            </a:pPr>
            <a:endParaRPr lang="ru-RU" sz="1000" i="1" dirty="0"/>
          </a:p>
          <a:p>
            <a:pPr lvl="0">
              <a:lnSpc>
                <a:spcPts val="1200"/>
              </a:lnSpc>
            </a:pPr>
            <a:r>
              <a:rPr lang="ru-RU" sz="1000" i="1" dirty="0"/>
              <a:t>Чем больше мы познаем неизменные законы природы, тем все более невероятными становятся для нас её чудеса! Природа предлагает нам проверенные решения:</a:t>
            </a:r>
          </a:p>
          <a:p>
            <a:pPr lvl="0">
              <a:lnSpc>
                <a:spcPts val="1200"/>
              </a:lnSpc>
            </a:pPr>
            <a:r>
              <a:rPr lang="ru-RU" sz="1000" i="1" dirty="0"/>
              <a:t>•Масло чайного дерева – обладает антисептическим действием.</a:t>
            </a:r>
          </a:p>
          <a:p>
            <a:pPr lvl="0">
              <a:lnSpc>
                <a:spcPts val="1200"/>
              </a:lnSpc>
            </a:pPr>
            <a:r>
              <a:rPr lang="ru-RU" sz="1000" i="1" dirty="0"/>
              <a:t>•</a:t>
            </a:r>
            <a:r>
              <a:rPr lang="ru-RU" sz="1000" i="1" dirty="0" err="1"/>
              <a:t>Цетрария</a:t>
            </a:r>
            <a:r>
              <a:rPr lang="ru-RU" sz="1000" i="1" dirty="0"/>
              <a:t> – успокаивает и заживляет кожу.</a:t>
            </a:r>
          </a:p>
          <a:p>
            <a:pPr lvl="0">
              <a:lnSpc>
                <a:spcPts val="1200"/>
              </a:lnSpc>
            </a:pPr>
            <a:r>
              <a:rPr lang="ru-RU" sz="1000" i="1" dirty="0"/>
              <a:t>Средства линии </a:t>
            </a:r>
            <a:r>
              <a:rPr lang="ru-RU" sz="1000" i="1" dirty="0" err="1"/>
              <a:t>Натурасепт</a:t>
            </a:r>
            <a:r>
              <a:rPr lang="ru-RU" sz="1000" i="1" dirty="0"/>
              <a:t> с этими природными компонентами оказывают не только косметический эффект, но защищают кожу от вредных факторов, уменьшают раздражение и шелушение. </a:t>
            </a:r>
          </a:p>
          <a:p>
            <a:pPr lvl="0">
              <a:lnSpc>
                <a:spcPts val="1200"/>
              </a:lnSpc>
            </a:pP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lnSpc>
                <a:spcPts val="1200"/>
              </a:lnSpc>
            </a:pP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#косметика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натурасепт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цетрария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#красота #здоровье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63554" y="423333"/>
            <a:ext cx="4434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ЛИНИЯ </a:t>
            </a:r>
            <a:r>
              <a:rPr lang="en-US" b="1" dirty="0"/>
              <a:t>N-ZIM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58E273-6D2C-4E12-88B7-FA80B7A84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05" y="1883954"/>
            <a:ext cx="3352438" cy="47156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EF2AE7-A002-455E-92D4-D0E77937DE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95" y="1883954"/>
            <a:ext cx="1907804" cy="19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8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" y="86"/>
            <a:ext cx="12192150" cy="6857912"/>
            <a:chOff x="1" y="86"/>
            <a:chExt cx="12192150" cy="685791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86"/>
              <a:ext cx="12192150" cy="6857912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38725"/>
              </p:ext>
            </p:extLst>
          </p:nvPr>
        </p:nvGraphicFramePr>
        <p:xfrm>
          <a:off x="2644351" y="4626350"/>
          <a:ext cx="9067664" cy="1127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ЖИДКОЕ МЫЛО НАТУРАСЕПТ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ПРОБИОКОСМЕТИКС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ШАМПУНЬ и БАЛЬЗАМ-МАСКА «МОЛОКО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БАМБУК»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ПРОФЕССИОНАЛЬНЫЕ СРЕДСТВА ДЛЯ ПОЛОСТИ РТА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Бережное очищение и антибактериальная защита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Увлажняющая маска-лифтинг </a:t>
                      </a:r>
                      <a:r>
                        <a:rPr lang="ru-RU" sz="1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ProBiocosmetics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aseline="0" dirty="0"/>
                        <a:t> 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Роскошные волосы </a:t>
                      </a:r>
                    </a:p>
                    <a:p>
                      <a:pPr algn="ctr"/>
                      <a:r>
                        <a:rPr lang="ru-RU" sz="1200" dirty="0"/>
                        <a:t>круглый год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 здоровья полости рта!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16D8B6-1BD0-4E42-A466-14259BF4F4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5093" y="2155372"/>
            <a:ext cx="1958607" cy="19586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24B0C5-3558-4CB4-A1E8-155CD2AC95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1432" y="2155372"/>
            <a:ext cx="1958607" cy="19586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9E1D26-2F34-43D9-928C-1DC0D83D56E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30397" y="2163090"/>
            <a:ext cx="1950889" cy="19508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5DFB4-6CF0-4A11-BB8D-75CF86A53E9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4460" y="2163089"/>
            <a:ext cx="1950889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0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" y="87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C33D38-40D9-43D4-879C-FDA4EB971417}"/>
              </a:ext>
            </a:extLst>
          </p:cNvPr>
          <p:cNvSpPr/>
          <p:nvPr/>
        </p:nvSpPr>
        <p:spPr>
          <a:xfrm>
            <a:off x="3048000" y="3075057"/>
            <a:ext cx="322520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i="1" dirty="0">
                <a:solidFill>
                  <a:prstClr val="black"/>
                </a:solidFill>
              </a:rPr>
              <a:t>Жидкое мыло «</a:t>
            </a:r>
            <a:r>
              <a:rPr lang="en-US" sz="1000" b="1" i="1" dirty="0" err="1">
                <a:solidFill>
                  <a:prstClr val="black"/>
                </a:solidFill>
              </a:rPr>
              <a:t>Naturocept</a:t>
            </a:r>
            <a:r>
              <a:rPr lang="ru-RU" sz="1000" b="1" i="1" dirty="0">
                <a:solidFill>
                  <a:prstClr val="black"/>
                </a:solidFill>
              </a:rPr>
              <a:t>»</a:t>
            </a:r>
          </a:p>
          <a:p>
            <a:r>
              <a:rPr lang="ru-RU" sz="1000" i="1" dirty="0">
                <a:solidFill>
                  <a:prstClr val="black"/>
                </a:solidFill>
              </a:rPr>
              <a:t>Каждый день руки подвергаются воздействию микробов. В те моменты, когда вы касаетесь своего лица, микробы попадают в организм через глаза, нос, и рот, распространяя инфекцию по всему организму. Формула бережной антисептической обработки и заботы о коже – это очищающие средства растительного происхождения линии «</a:t>
            </a:r>
            <a:r>
              <a:rPr lang="en-US" sz="1000" i="1" dirty="0" err="1">
                <a:solidFill>
                  <a:prstClr val="black"/>
                </a:solidFill>
              </a:rPr>
              <a:t>Naturocept</a:t>
            </a:r>
            <a:r>
              <a:rPr lang="ru-RU" sz="1000" i="1" dirty="0">
                <a:solidFill>
                  <a:prstClr val="black"/>
                </a:solidFill>
              </a:rPr>
              <a:t>». Натуральный фруктовый  ПАВ </a:t>
            </a:r>
            <a:r>
              <a:rPr lang="en-US" sz="1000" i="1" dirty="0" err="1">
                <a:solidFill>
                  <a:prstClr val="black"/>
                </a:solidFill>
              </a:rPr>
              <a:t>Proteol</a:t>
            </a:r>
            <a:r>
              <a:rPr lang="en-US" sz="1000" i="1" dirty="0">
                <a:solidFill>
                  <a:prstClr val="black"/>
                </a:solidFill>
              </a:rPr>
              <a:t> </a:t>
            </a:r>
            <a:r>
              <a:rPr lang="en-US" sz="1000" i="1" dirty="0" err="1">
                <a:solidFill>
                  <a:prstClr val="black"/>
                </a:solidFill>
              </a:rPr>
              <a:t>Apl</a:t>
            </a:r>
            <a:r>
              <a:rPr lang="ru-RU" sz="1000" i="1" dirty="0">
                <a:solidFill>
                  <a:prstClr val="black"/>
                </a:solidFill>
              </a:rPr>
              <a:t> в основе жидкого мыла дает густую пену, нежен для глаз и кожи, а комбинация масла чайного дерева и экстрактов </a:t>
            </a:r>
            <a:r>
              <a:rPr lang="ru-RU" sz="1000" i="1" dirty="0" err="1">
                <a:solidFill>
                  <a:prstClr val="black"/>
                </a:solidFill>
              </a:rPr>
              <a:t>цетрарии</a:t>
            </a:r>
            <a:r>
              <a:rPr lang="ru-RU" sz="1000" i="1" dirty="0">
                <a:solidFill>
                  <a:prstClr val="black"/>
                </a:solidFill>
              </a:rPr>
              <a:t> и кедра прекрасно дезинфицируют и удаляют загрязнения.</a:t>
            </a:r>
          </a:p>
          <a:p>
            <a:pPr lvl="0"/>
            <a:endParaRPr lang="ru-RU" sz="1000" i="1" dirty="0">
              <a:solidFill>
                <a:prstClr val="black"/>
              </a:solidFill>
            </a:endParaRPr>
          </a:p>
          <a:p>
            <a:pPr lvl="0"/>
            <a:endParaRPr lang="ru-RU" sz="1000" i="1" dirty="0">
              <a:solidFill>
                <a:prstClr val="black"/>
              </a:solidFill>
            </a:endParaRPr>
          </a:p>
          <a:p>
            <a:pPr lvl="0"/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#</a:t>
            </a:r>
            <a:r>
              <a:rPr lang="ru-RU" sz="100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артлайф</a:t>
            </a:r>
            <a:r>
              <a:rPr lang="ru-RU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#</a:t>
            </a:r>
            <a:r>
              <a:rPr lang="ru-RU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косметика </a:t>
            </a: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#</a:t>
            </a:r>
            <a:r>
              <a:rPr lang="ru-RU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красота </a:t>
            </a: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#</a:t>
            </a:r>
            <a:r>
              <a:rPr lang="ru-RU" sz="100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чистаякожа</a:t>
            </a:r>
            <a:r>
              <a:rPr lang="ru-RU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#</a:t>
            </a:r>
            <a:r>
              <a:rPr lang="ru-RU" sz="100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нежныеруки</a:t>
            </a:r>
            <a:endParaRPr lang="ru-RU" sz="10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5F9243-CFB6-47B2-95A5-0144D077FDA3}"/>
              </a:ext>
            </a:extLst>
          </p:cNvPr>
          <p:cNvSpPr/>
          <p:nvPr/>
        </p:nvSpPr>
        <p:spPr>
          <a:xfrm>
            <a:off x="7548966" y="3075057"/>
            <a:ext cx="32252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000" b="1" i="1" dirty="0">
                <a:solidFill>
                  <a:prstClr val="black"/>
                </a:solidFill>
              </a:rPr>
              <a:t>Красивые и сильные волосы</a:t>
            </a:r>
          </a:p>
          <a:p>
            <a:pPr fontAlgn="base"/>
            <a:r>
              <a:rPr lang="ru-RU" sz="1000" i="1" dirty="0">
                <a:solidFill>
                  <a:prstClr val="black"/>
                </a:solidFill>
              </a:rPr>
              <a:t>Волосы на 15 % состоят из воды, поэтому зимой сочетание  таких факторов как перепад температур, сухого воздуха в помещениях и дефицит витаминов негативно влияют на здоровье волос. Чтобы ваши волосы сохранили силу и блеск, </a:t>
            </a:r>
            <a:r>
              <a:rPr lang="ru-RU" sz="1000" i="1" dirty="0" err="1">
                <a:solidFill>
                  <a:prstClr val="black"/>
                </a:solidFill>
              </a:rPr>
              <a:t>трихологи</a:t>
            </a:r>
            <a:r>
              <a:rPr lang="ru-RU" sz="1000" i="1" dirty="0">
                <a:solidFill>
                  <a:prstClr val="black"/>
                </a:solidFill>
              </a:rPr>
              <a:t> рекомендуют регулярно делать массаж головы, употреблять витамины и использовать шампуни с натуральными растительными ингредиентами. Линия ухаживающих средств по уходу за волосами - </a:t>
            </a:r>
            <a:r>
              <a:rPr lang="ru-RU" sz="1000" b="1" i="1" dirty="0">
                <a:solidFill>
                  <a:prstClr val="black"/>
                </a:solidFill>
              </a:rPr>
              <a:t>«Молоко</a:t>
            </a:r>
            <a:r>
              <a:rPr lang="en-US" sz="1000" b="1" i="1" dirty="0">
                <a:solidFill>
                  <a:prstClr val="black"/>
                </a:solidFill>
              </a:rPr>
              <a:t>&amp;</a:t>
            </a:r>
            <a:r>
              <a:rPr lang="ru-RU" sz="1000" b="1" i="1" dirty="0">
                <a:solidFill>
                  <a:prstClr val="black"/>
                </a:solidFill>
              </a:rPr>
              <a:t>Бамбук»</a:t>
            </a:r>
            <a:r>
              <a:rPr lang="ru-RU" sz="1000" i="1" dirty="0">
                <a:solidFill>
                  <a:prstClr val="black"/>
                </a:solidFill>
              </a:rPr>
              <a:t> с молочной сывороткой  и экстрактами бамбука, экстрактами грецкого и мускатного ореха , витаминами и </a:t>
            </a:r>
            <a:r>
              <a:rPr lang="en-US" sz="1000" i="1" dirty="0">
                <a:solidFill>
                  <a:prstClr val="black"/>
                </a:solidFill>
              </a:rPr>
              <a:t>D</a:t>
            </a:r>
            <a:r>
              <a:rPr lang="ru-RU" sz="1000" i="1" dirty="0">
                <a:solidFill>
                  <a:prstClr val="black"/>
                </a:solidFill>
              </a:rPr>
              <a:t>-</a:t>
            </a:r>
            <a:r>
              <a:rPr lang="ru-RU" sz="1000" i="1" dirty="0" err="1">
                <a:solidFill>
                  <a:prstClr val="black"/>
                </a:solidFill>
              </a:rPr>
              <a:t>пантенолом</a:t>
            </a:r>
            <a:r>
              <a:rPr lang="ru-RU" sz="1000" i="1" dirty="0">
                <a:solidFill>
                  <a:prstClr val="black"/>
                </a:solidFill>
              </a:rPr>
              <a:t> бережно очищает волосы и интенсивно питает кожу головы. Ваши волосы всю зиму остаются густыми, сильными и блестящими. </a:t>
            </a:r>
          </a:p>
          <a:p>
            <a:pPr lvl="0"/>
            <a:endParaRPr lang="ru-RU" sz="1000" i="1" dirty="0">
              <a:solidFill>
                <a:prstClr val="black"/>
              </a:solidFill>
            </a:endParaRPr>
          </a:p>
          <a:p>
            <a:pPr lvl="0"/>
            <a:endParaRPr lang="ru-RU" sz="1000" i="1" dirty="0">
              <a:solidFill>
                <a:prstClr val="black"/>
              </a:solidFill>
            </a:endParaRPr>
          </a:p>
          <a:p>
            <a:pPr lvl="0"/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#</a:t>
            </a:r>
            <a:r>
              <a:rPr lang="ru-RU" sz="100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артлайф</a:t>
            </a:r>
            <a:r>
              <a:rPr lang="ru-RU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#</a:t>
            </a:r>
            <a:r>
              <a:rPr lang="ru-RU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косметика </a:t>
            </a: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#</a:t>
            </a:r>
            <a:r>
              <a:rPr lang="ru-RU" sz="100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красивыеволосы</a:t>
            </a:r>
            <a:r>
              <a:rPr lang="ru-RU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#</a:t>
            </a:r>
            <a:r>
              <a:rPr lang="ru-RU" sz="100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густыесильныеволосы</a:t>
            </a:r>
            <a:r>
              <a:rPr lang="ru-RU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#</a:t>
            </a:r>
            <a:r>
              <a:rPr lang="ru-RU" sz="100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любимыйшампунь</a:t>
            </a:r>
            <a:endParaRPr lang="ru-RU" sz="10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D0BC94-C18F-46DA-9EEE-EF551BD32D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54" y="1242903"/>
            <a:ext cx="1798320" cy="17983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E2177C-9496-4311-A27A-0F0DC2CB3B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55" y="1276736"/>
            <a:ext cx="179832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0144" y="2919686"/>
            <a:ext cx="396857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/>
              <a:t>Увлажняющая маска-лифтинг </a:t>
            </a:r>
            <a:r>
              <a:rPr lang="ru-RU" sz="1000" b="1" i="1" dirty="0" err="1"/>
              <a:t>ProBiocosmetics</a:t>
            </a:r>
            <a:endParaRPr lang="ru-RU" sz="1000" b="1" i="1" dirty="0"/>
          </a:p>
          <a:p>
            <a:r>
              <a:rPr lang="ru-RU" sz="1000" i="1" dirty="0"/>
              <a:t>Зима – настоящее испытание для нашей кожи. Кожа страдает не только от морозного воздуха, но и от воздействия отопительных приборов, которые снижают влажность воздуха примерно на 30%. Заблуждение - считать, что увлажняющие средства в холодное время года вредны, потому что замерзают в коже и создают на лице ледяную пленку. Увлажняющие маски зимой просто необходимы! Маска-лифтинг на основе </a:t>
            </a:r>
            <a:r>
              <a:rPr lang="ru-RU" sz="1000" i="1" dirty="0" err="1"/>
              <a:t>пробиотических</a:t>
            </a:r>
            <a:r>
              <a:rPr lang="ru-RU" sz="1000" i="1" dirty="0"/>
              <a:t> культур и экстракта орхидеи линии </a:t>
            </a:r>
            <a:r>
              <a:rPr lang="ru-RU" sz="1000" i="1" dirty="0" err="1"/>
              <a:t>ProBiocosmetics</a:t>
            </a:r>
            <a:r>
              <a:rPr lang="ru-RU" sz="1000" i="1" dirty="0"/>
              <a:t> содержит экстракт сенегальской акации – </a:t>
            </a:r>
            <a:r>
              <a:rPr lang="ru-RU" sz="1000" i="1" dirty="0" err="1"/>
              <a:t>влагоудерживающий</a:t>
            </a:r>
            <a:r>
              <a:rPr lang="ru-RU" sz="1000" i="1" dirty="0"/>
              <a:t> компонент длительного действия. Ее применение позволяет напитать кожу влагой, надолго защитить ее от высушивания и зрительно разгладить мелкие морщинки. L-аргинин активирует насыщение кожи азотом, приводя ее в тонус, а </a:t>
            </a:r>
            <a:r>
              <a:rPr lang="ru-RU" sz="1000" i="1" dirty="0" err="1"/>
              <a:t>лизат</a:t>
            </a:r>
            <a:r>
              <a:rPr lang="ru-RU" sz="1000" i="1" dirty="0"/>
              <a:t> </a:t>
            </a:r>
            <a:r>
              <a:rPr lang="ru-RU" sz="1000" i="1" dirty="0" err="1"/>
              <a:t>пробиотических</a:t>
            </a:r>
            <a:r>
              <a:rPr lang="ru-RU" sz="1000" i="1" dirty="0"/>
              <a:t> бактерий нормализует состав микрофлоры на поверхности кожи, улучшая ее функции и ускоряя восстановление защитной </a:t>
            </a:r>
            <a:r>
              <a:rPr lang="ru-RU" sz="1000" i="1" dirty="0" err="1"/>
              <a:t>гидролипидной</a:t>
            </a:r>
            <a:r>
              <a:rPr lang="ru-RU" sz="1000" i="1" dirty="0"/>
              <a:t> пленки.</a:t>
            </a:r>
          </a:p>
          <a:p>
            <a:endParaRPr lang="ru-RU" sz="1000" i="1" dirty="0"/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увлажнениекожи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69F838-E6AB-4CDE-B8D5-CDD80FE3C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97" y="1282336"/>
            <a:ext cx="1637349" cy="16373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44E455-7DD0-4230-8020-F27B81214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75" y="2101010"/>
            <a:ext cx="4174958" cy="47653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2CCA1B-246D-4926-9404-E39092A3D0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5885" y="1223986"/>
            <a:ext cx="1737311" cy="173731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205AF7-850D-40E1-B0EE-103EBCDD806D}"/>
              </a:ext>
            </a:extLst>
          </p:cNvPr>
          <p:cNvSpPr/>
          <p:nvPr/>
        </p:nvSpPr>
        <p:spPr>
          <a:xfrm>
            <a:off x="7445455" y="3142970"/>
            <a:ext cx="39685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N-</a:t>
            </a:r>
            <a:r>
              <a:rPr lang="ru-RU" sz="1000" b="1" i="1" dirty="0" err="1"/>
              <a:t>zim</a:t>
            </a:r>
            <a:endParaRPr lang="ru-RU" sz="1000" b="1" i="1" dirty="0"/>
          </a:p>
          <a:p>
            <a:r>
              <a:rPr lang="ru-RU" sz="1000" i="1" dirty="0" smtClean="0"/>
              <a:t>•Профессиональные </a:t>
            </a:r>
            <a:r>
              <a:rPr lang="ru-RU" sz="1000" i="1" dirty="0"/>
              <a:t>средства для полости рта с растительными экстрактами, энзимами и </a:t>
            </a:r>
            <a:r>
              <a:rPr lang="ru-RU" sz="1000" i="1" dirty="0" err="1"/>
              <a:t>лизатами</a:t>
            </a:r>
            <a:r>
              <a:rPr lang="ru-RU" sz="1000" i="1" dirty="0"/>
              <a:t> бактерий</a:t>
            </a:r>
          </a:p>
          <a:p>
            <a:r>
              <a:rPr lang="ru-RU" sz="1000" i="1" dirty="0"/>
              <a:t>•Высокоэффективные зубные пасты и ополаскиватели</a:t>
            </a:r>
          </a:p>
          <a:p>
            <a:r>
              <a:rPr lang="ru-RU" sz="1000" i="1" dirty="0"/>
              <a:t>•Профилактика заболеваний десен</a:t>
            </a:r>
          </a:p>
          <a:p>
            <a:r>
              <a:rPr lang="ru-RU" sz="1000" i="1" dirty="0"/>
              <a:t>•Забота о здоровье улыбки</a:t>
            </a:r>
          </a:p>
          <a:p>
            <a:r>
              <a:rPr lang="ru-RU" sz="1000" i="1" dirty="0"/>
              <a:t>•Свежее дыхание</a:t>
            </a:r>
          </a:p>
          <a:p>
            <a:endParaRPr lang="ru-RU" sz="1000" i="1" dirty="0"/>
          </a:p>
          <a:p>
            <a:endParaRPr lang="ru-RU" sz="1000" i="1" dirty="0"/>
          </a:p>
          <a:p>
            <a:endParaRPr lang="ru-RU" sz="1000" i="1" dirty="0"/>
          </a:p>
          <a:p>
            <a:endParaRPr lang="ru-RU" sz="1000" i="1" dirty="0"/>
          </a:p>
          <a:p>
            <a:endParaRPr lang="ru-RU" sz="1000" i="1" dirty="0"/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зубнаяпаста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#ополаскиватель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здоровыезубы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здоровыедесны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nzim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#энзимы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зож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artlife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здоровьезубов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натуральныепродукты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89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644351" y="1977447"/>
              <a:ext cx="9151405" cy="2367816"/>
              <a:chOff x="2644351" y="1977447"/>
              <a:chExt cx="9151405" cy="2367816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9583414" y="1977447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7256436" y="1977446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13905"/>
              </p:ext>
            </p:extLst>
          </p:nvPr>
        </p:nvGraphicFramePr>
        <p:xfrm>
          <a:off x="2644351" y="4626350"/>
          <a:ext cx="9067664" cy="1127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УЧАСТВУЙ, РАСТИ, ПОБЕЖДАЙ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ЭКСКЛЮЗИВ ОТ АРТЛАЙФ</a:t>
                      </a:r>
                      <a:endParaRPr lang="ru-RU" sz="1200" b="1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/>
                        <a:t>11 ЯНВАРЯ. МЕЖДУНАРОДНЫЙ </a:t>
                      </a:r>
                    </a:p>
                    <a:p>
                      <a:pPr algn="ctr"/>
                      <a:r>
                        <a:rPr lang="ru-RU" sz="1200" b="1" baseline="0" dirty="0"/>
                        <a:t>ДЕНЬ СПАСИБО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ПРИЗНАНИЕ ЛУЧШИХ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ПРОМО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ПРОМОУШЕН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БЛАГОДАРНОСТЬ – ЭТО ВАЖНО!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ВЫБИРАЯ БИЗНЕС  — </a:t>
                      </a:r>
                    </a:p>
                    <a:p>
                      <a:pPr algn="ctr"/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ВЫБИРАЙ АРТЛАЙФ!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F7BD72-10DC-4595-8B09-10BF7DB20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90" y="2297752"/>
            <a:ext cx="1676900" cy="16769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0449BF-AE03-41B1-898D-55F6E84619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76" y="2296942"/>
            <a:ext cx="1686984" cy="16869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5F194A-7385-4EBF-8D95-69655117D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44" y="2297752"/>
            <a:ext cx="1691338" cy="16913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D9EB0B5-A387-46A9-8587-A8F4FCBA8E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01153" y="2296942"/>
            <a:ext cx="1747609" cy="17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6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735666"/>
            <a:ext cx="3097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i="1" dirty="0">
                <a:solidFill>
                  <a:schemeClr val="bg1">
                    <a:lumMod val="65000"/>
                  </a:schemeClr>
                </a:solidFill>
              </a:rPr>
              <a:t>*Данные макеты будут рассылаться дополнительно</a:t>
            </a:r>
          </a:p>
          <a:p>
            <a:pPr algn="r"/>
            <a:r>
              <a:rPr lang="ru-RU" sz="1200" b="1" i="1" dirty="0">
                <a:solidFill>
                  <a:schemeClr val="bg1">
                    <a:lumMod val="65000"/>
                  </a:schemeClr>
                </a:solidFill>
              </a:rPr>
              <a:t>**Данные макеты выкладываются по мере поступления продуктов на склад</a:t>
            </a:r>
          </a:p>
          <a:p>
            <a:pPr algn="r"/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***Будут выложены дополнительные материалы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F28059A-641F-4E19-BC50-C6A9EAE83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797067"/>
              </p:ext>
            </p:extLst>
          </p:nvPr>
        </p:nvGraphicFramePr>
        <p:xfrm>
          <a:off x="3909237" y="1622989"/>
          <a:ext cx="8282763" cy="4951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286">
                  <a:extLst>
                    <a:ext uri="{9D8B030D-6E8A-4147-A177-3AD203B41FA5}">
                      <a16:colId xmlns:a16="http://schemas.microsoft.com/office/drawing/2014/main" val="1434599515"/>
                    </a:ext>
                  </a:extLst>
                </a:gridCol>
                <a:gridCol w="1664782">
                  <a:extLst>
                    <a:ext uri="{9D8B030D-6E8A-4147-A177-3AD203B41FA5}">
                      <a16:colId xmlns:a16="http://schemas.microsoft.com/office/drawing/2014/main" val="1417411202"/>
                    </a:ext>
                  </a:extLst>
                </a:gridCol>
                <a:gridCol w="1686831">
                  <a:extLst>
                    <a:ext uri="{9D8B030D-6E8A-4147-A177-3AD203B41FA5}">
                      <a16:colId xmlns:a16="http://schemas.microsoft.com/office/drawing/2014/main" val="131708005"/>
                    </a:ext>
                  </a:extLst>
                </a:gridCol>
                <a:gridCol w="1708882">
                  <a:extLst>
                    <a:ext uri="{9D8B030D-6E8A-4147-A177-3AD203B41FA5}">
                      <a16:colId xmlns:a16="http://schemas.microsoft.com/office/drawing/2014/main" val="2962886020"/>
                    </a:ext>
                  </a:extLst>
                </a:gridCol>
                <a:gridCol w="1752982">
                  <a:extLst>
                    <a:ext uri="{9D8B030D-6E8A-4147-A177-3AD203B41FA5}">
                      <a16:colId xmlns:a16="http://schemas.microsoft.com/office/drawing/2014/main" val="2025986808"/>
                    </a:ext>
                  </a:extLst>
                </a:gridCol>
              </a:tblGrid>
              <a:tr h="2687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67785"/>
                  </a:ext>
                </a:extLst>
              </a:tr>
              <a:tr h="241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73356"/>
                  </a:ext>
                </a:extLst>
              </a:tr>
              <a:tr h="7543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 НАСТУПИВШИМ!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ТВОЙ ГОД С АРТЛАЙФ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АКЦИЯ 12 МЕСЯЦЕВ МУЖСКАЯ СИЛА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</a:rPr>
                        <a:t>МЕЖДУНАРОДНЫЙ РАЗГРУЗОЧНЫЙ</a:t>
                      </a:r>
                      <a:r>
                        <a:rPr lang="ru-RU" sz="1200" b="1" baseline="0" dirty="0">
                          <a:solidFill>
                            <a:srgbClr val="00B050"/>
                          </a:solidFill>
                        </a:rPr>
                        <a:t> ДЕНЬ.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ФЕСТИВАЛЬНЫЙ ПРОМОУШЕН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92386"/>
                  </a:ext>
                </a:extLst>
              </a:tr>
              <a:tr h="24185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7.01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8.01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9.01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10.01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11.01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16551"/>
                  </a:ext>
                </a:extLst>
              </a:tr>
              <a:tr h="485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РОЖДЕСТВО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>
                          <a:solidFill>
                            <a:srgbClr val="7030A0"/>
                          </a:solidFill>
                        </a:rPr>
                        <a:t>КРАСОТА.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>
                          <a:solidFill>
                            <a:srgbClr val="7030A0"/>
                          </a:solidFill>
                        </a:rPr>
                        <a:t>ЛИНИЯ НАТУРОСЕПТ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ЗДОРОВЬЕ. 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ХЕПАР ФОРМУЛА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VIP</a:t>
                      </a:r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-ПРЕОБРАЖЕНИЕ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ДЕНЬ СПАСИБО.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СТАРЫЙ НОВЫЙ ГОД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7438"/>
                  </a:ext>
                </a:extLst>
              </a:tr>
              <a:tr h="24185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14.01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15.01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16.01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17.01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18.01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25704"/>
                  </a:ext>
                </a:extLst>
              </a:tr>
              <a:tr h="7543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КРАСОТА. НАТУРАСЕПТ ЖИДКОЕ МЫЛО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ПИТАНИЕ.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СОК ЧАГИ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</a:rPr>
                        <a:t>ЗДОРОВЬЕ.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200" b="1" baseline="0" dirty="0">
                          <a:solidFill>
                            <a:srgbClr val="00B050"/>
                          </a:solidFill>
                        </a:rPr>
                        <a:t>СУПЕР ШИЛД АКТИВ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ЗВЕЗДНЫЕ НОМИНАЦИИ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ПИТАНИЕ. СОГРЕВАЮЩИЙ ЧАЙ.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001399"/>
                  </a:ext>
                </a:extLst>
              </a:tr>
              <a:tr h="24185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21.01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22.01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23.01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24.01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25.01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50172"/>
                  </a:ext>
                </a:extLst>
              </a:tr>
              <a:tr h="7543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ПИТАНИЕ.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КИСЕЛИ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ПИТАНИЕ.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КОНФЕТЫ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БИЗНЕС С АРТЛАЙФ</a:t>
                      </a:r>
                      <a:endParaRPr lang="ru-RU" sz="1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ЛЕЦИТИН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ЗДОРОВЬЕ.</a:t>
                      </a:r>
                      <a:r>
                        <a:rPr lang="en-US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БАД СОФИА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ТАТЬЯНИН ДЕНЬ.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84306"/>
                  </a:ext>
                </a:extLst>
              </a:tr>
              <a:tr h="24185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28.01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29.01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30.01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31.01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13518"/>
                  </a:ext>
                </a:extLst>
              </a:tr>
              <a:tr h="5259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ПИТАНИЕ. ДИЕТАЛИКА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КРАСОТА.ШАМПУНЬ «МОЛОКО</a:t>
                      </a:r>
                      <a:r>
                        <a:rPr lang="en-US" sz="1200" b="1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ru-RU" sz="1200" b="1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БАМБУК.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ПЛАНЕТА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АРТЛАЙФ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КРАСОТА. ПРОБИОКОСМЕТИК.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89931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566B11-EAE0-4126-AB10-FD6E452A22E3}"/>
              </a:ext>
            </a:extLst>
          </p:cNvPr>
          <p:cNvSpPr/>
          <p:nvPr/>
        </p:nvSpPr>
        <p:spPr>
          <a:xfrm>
            <a:off x="3902149" y="1201479"/>
            <a:ext cx="8289851" cy="3615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Темы по цветам шрифта: </a:t>
            </a:r>
            <a:r>
              <a:rPr lang="ru-RU" dirty="0">
                <a:solidFill>
                  <a:srgbClr val="C00000"/>
                </a:solidFill>
              </a:rPr>
              <a:t>праздники</a:t>
            </a:r>
            <a:r>
              <a:rPr lang="ru-RU" dirty="0"/>
              <a:t>, </a:t>
            </a:r>
            <a:r>
              <a:rPr lang="ru-RU" dirty="0">
                <a:solidFill>
                  <a:srgbClr val="00B050"/>
                </a:solidFill>
              </a:rPr>
              <a:t>здоровье</a:t>
            </a:r>
            <a:r>
              <a:rPr lang="ru-RU" dirty="0"/>
              <a:t>, </a:t>
            </a:r>
            <a:r>
              <a:rPr lang="ru-RU" dirty="0">
                <a:solidFill>
                  <a:srgbClr val="7030A0"/>
                </a:solidFill>
              </a:rPr>
              <a:t>красота</a:t>
            </a:r>
            <a:r>
              <a:rPr lang="ru-RU" dirty="0"/>
              <a:t>, </a:t>
            </a:r>
            <a:r>
              <a:rPr lang="ru-RU" dirty="0">
                <a:solidFill>
                  <a:schemeClr val="accent2"/>
                </a:solidFill>
              </a:rPr>
              <a:t>питание</a:t>
            </a:r>
            <a:r>
              <a:rPr lang="ru-RU" dirty="0"/>
              <a:t>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бизнес</a:t>
            </a:r>
          </a:p>
        </p:txBody>
      </p:sp>
    </p:spTree>
    <p:extLst>
      <p:ext uri="{BB962C8B-B14F-4D97-AF65-F5344CB8AC3E}">
        <p14:creationId xmlns:p14="http://schemas.microsoft.com/office/powerpoint/2010/main" val="349932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50" y="89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644351" y="1977448"/>
              <a:ext cx="4497449" cy="2367815"/>
              <a:chOff x="2644351" y="1977448"/>
              <a:chExt cx="4497449" cy="236781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73240"/>
              </p:ext>
            </p:extLst>
          </p:nvPr>
        </p:nvGraphicFramePr>
        <p:xfrm>
          <a:off x="2644351" y="4626350"/>
          <a:ext cx="4533832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ИСТОРИИ УСПЕХА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ФАКТОРЫ УСПЕХА АРТЛАЙФ</a:t>
                      </a:r>
                      <a:endParaRPr lang="ru-RU" sz="1200" b="1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ПЛАНЕТА АРТЛАЙФ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ПРОМО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2A66AD-ED8A-4240-BC1E-1E879F33C4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709" y="2284190"/>
            <a:ext cx="1747755" cy="17543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58AE51-F467-48A1-97F0-63F7AF7EDC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7284" y="2284189"/>
            <a:ext cx="1754325" cy="17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70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0A43DF-D206-45D9-B46C-D7F0E70A3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" y="0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87" y="2092643"/>
            <a:ext cx="4174958" cy="4765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4134" y="3041320"/>
            <a:ext cx="30997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УЧАСТВУЙ, РАСТИ, ПОБЕЖДАЙ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Сложно переоценить значение мероприятий в сетевом бизнесе. Событие — это стимул, мотивация, история успеха, информационный повод, обучение, эмоциональная перезагрузка… Участие в региональных событиях позволяет нам ощущать себя частью сплочённой команды, задаёт вектор движения, обеспечивает инструментами для ведения эффективного бизнеса. Каждый, кто хоть раз побывал на крупном корпоративном мероприятии, окунулся в невероятную атмосферу признания и успеха, почувствовал всю силу и мощь огромной международной компании. Мероприятие дает ориентиры для дальнейшего роста: можно увидеть, насколько продвинулись вперед лучшие из лучших. Важно двигаться вместе с ними в одном ритме, иначе можно и не успеть!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артлайф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#победа, #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промоушенартлайф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#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хочувиндию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89092" y="3074888"/>
            <a:ext cx="3732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ЭКСКЛЮЗИВ ОТ АРТЛАЙФ!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предложение для молодых, энергичных и предприимчивых! Начни свой бизнес в 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Артлайф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прямо сейчас и ты еще успеешь стать участником грандиозного 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промоушена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«Фестивальный вояж 2019»!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Только для подключившихся в январе остается шанс получать ежемесячные бонусы от компании на восхитительное путешествие и уже в декабре 2019 года побывать вместе с командой 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Артлайф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 древней столице экзотической страны —городе Дели, Индия!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Чем раньше ты примешь решение, тем больше денег компания заплатит тебе за участие в этом грандиозном международном событии!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Выбирая бизнес – выбирай 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Артлайф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артлайф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#победа, #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промоушенартлайф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, #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хочувиндию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5F496-AA72-4E94-BD53-46BA95A6D1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2207" y="1190294"/>
            <a:ext cx="1676545" cy="16765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2B37C7-3B19-4C6D-80FA-2937C285347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0289" y="1217790"/>
            <a:ext cx="1654794" cy="16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26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4DB80F-E023-4FF2-8422-82F2A227D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87" y="2092643"/>
            <a:ext cx="4174958" cy="4765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4134" y="3041320"/>
            <a:ext cx="3099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ЯНВАРЯ – ДЕНЬ СПАСИБО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Поверьте, не только в этот день, но всегда: когда вы даете ребенку полезные витамины, когда ваша мама не забывает о профилактике возрастных заболеваний, когда вы завариваете ароматный чай, размешиваете густую кашу, когда наносите крем на лицо — и все это с помощью продукции 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Артлайф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— мы говорим вам: СПАСИБО! Каждое мгновение благодарим вас за то, что вы в своей повседневной жизни, при огромном богатстве выбора, отдаете предпочтение именно 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Артлайф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 Верим, что эти слова благодарности способны на расстоянии передавать наши самые искренние эмоции. Спасибо, что даете возможность помогать!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артлайф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#подарки, #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деньспасибо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 #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компанияартлайф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 #</a:t>
            </a:r>
            <a:r>
              <a:rPr kumimoji="0" lang="ru-RU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артлайфпомогает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89092" y="3074888"/>
            <a:ext cx="3732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i="1" dirty="0">
                <a:solidFill>
                  <a:prstClr val="black"/>
                </a:solidFill>
                <a:latin typeface="Calibri"/>
              </a:rPr>
              <a:t>ПРИЗНАНИЕ ЛУЧШИХ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r>
              <a:rPr lang="ru-RU" sz="1000" i="1" dirty="0">
                <a:solidFill>
                  <a:prstClr val="black"/>
                </a:solidFill>
                <a:latin typeface="Calibri"/>
              </a:rPr>
              <a:t>Достойное вознаграждение обещают многие. А мы предлагаем больше!</a:t>
            </a:r>
          </a:p>
          <a:p>
            <a:r>
              <a:rPr lang="ru-RU" sz="1000" i="1" dirty="0">
                <a:solidFill>
                  <a:prstClr val="black"/>
                </a:solidFill>
                <a:latin typeface="Calibri"/>
              </a:rPr>
              <a:t>Выбирая бизнес с </a:t>
            </a:r>
            <a:r>
              <a:rPr lang="ru-RU" sz="1000" i="1" dirty="0" err="1">
                <a:solidFill>
                  <a:prstClr val="black"/>
                </a:solidFill>
                <a:latin typeface="Calibri"/>
              </a:rPr>
              <a:t>Артлайф</a:t>
            </a:r>
            <a:r>
              <a:rPr lang="ru-RU" sz="1000" i="1" dirty="0">
                <a:solidFill>
                  <a:prstClr val="black"/>
                </a:solidFill>
                <a:latin typeface="Calibri"/>
              </a:rPr>
              <a:t>, ты получаешь возможность каждый год получать дополнительные подарки за участие в системе Звездных номинаций </a:t>
            </a:r>
            <a:r>
              <a:rPr lang="ru-RU" sz="1000" i="1" dirty="0" err="1">
                <a:solidFill>
                  <a:prstClr val="black"/>
                </a:solidFill>
                <a:latin typeface="Calibri"/>
              </a:rPr>
              <a:t>Артлайф</a:t>
            </a:r>
            <a:r>
              <a:rPr lang="ru-RU" sz="1000" i="1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r>
              <a:rPr lang="ru-RU" sz="1000" i="1" dirty="0">
                <a:solidFill>
                  <a:prstClr val="black"/>
                </a:solidFill>
                <a:latin typeface="Calibri"/>
              </a:rPr>
              <a:t>Ты можешь выбрать рекрутинг, продажи или мотивацию команды  –  то, что вдохновляет и мотивирует тебя, устанавливает конкретные и достижимые условия победы.</a:t>
            </a:r>
          </a:p>
          <a:p>
            <a:r>
              <a:rPr lang="ru-RU" sz="1000" i="1" dirty="0">
                <a:solidFill>
                  <a:prstClr val="black"/>
                </a:solidFill>
                <a:latin typeface="Calibri"/>
              </a:rPr>
              <a:t>Все номинанты получают эксклюзивные подарки! Лучшие номинанты  в  каждой  категории получают специальные подарки — сертификаты «Фестивальные каникулы» на 50 000 рублей!</a:t>
            </a:r>
          </a:p>
          <a:p>
            <a:r>
              <a:rPr lang="ru-RU" sz="1000" i="1" dirty="0">
                <a:solidFill>
                  <a:prstClr val="black"/>
                </a:solidFill>
                <a:latin typeface="Calibri"/>
              </a:rPr>
              <a:t>Побеждай! Празднуй успех! Получай подарки!</a:t>
            </a:r>
          </a:p>
          <a:p>
            <a:endParaRPr lang="ru-RU" sz="1000" i="1" dirty="0">
              <a:solidFill>
                <a:prstClr val="black"/>
              </a:solidFill>
              <a:latin typeface="Calibri"/>
            </a:endParaRPr>
          </a:p>
          <a:p>
            <a:r>
              <a:rPr lang="ru-RU" sz="800" i="1" dirty="0">
                <a:solidFill>
                  <a:prstClr val="black"/>
                </a:solidFill>
                <a:latin typeface="Calibri"/>
              </a:rPr>
              <a:t>Звёздные номинации </a:t>
            </a:r>
            <a:r>
              <a:rPr lang="ru-RU" sz="800" i="1" dirty="0" err="1">
                <a:solidFill>
                  <a:prstClr val="black"/>
                </a:solidFill>
                <a:latin typeface="Calibri"/>
              </a:rPr>
              <a:t>Артлайф</a:t>
            </a:r>
            <a:r>
              <a:rPr lang="ru-RU" sz="800" i="1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r>
              <a:rPr lang="ru-RU" sz="800" i="1" dirty="0">
                <a:solidFill>
                  <a:prstClr val="black"/>
                </a:solidFill>
                <a:latin typeface="Calibri"/>
              </a:rPr>
              <a:t>«ЗВЕЗДА ПРОДАЖ».  За ежемесячно высокие групповые объемы </a:t>
            </a:r>
          </a:p>
          <a:p>
            <a:r>
              <a:rPr lang="ru-RU" sz="800" i="1" dirty="0">
                <a:solidFill>
                  <a:prstClr val="black"/>
                </a:solidFill>
                <a:latin typeface="Calibri"/>
              </a:rPr>
              <a:t>«ЗВЕЗДА СТРУКТУРЫ». За привлечение новых активных партнеров</a:t>
            </a:r>
          </a:p>
          <a:p>
            <a:r>
              <a:rPr lang="ru-RU" sz="800" i="1" dirty="0">
                <a:solidFill>
                  <a:prstClr val="black"/>
                </a:solidFill>
                <a:latin typeface="Calibri"/>
              </a:rPr>
              <a:t>«ЗВЕЗДА СТРАТЕГИИ». За стабильное увеличение товарооборота структуры</a:t>
            </a:r>
          </a:p>
          <a:p>
            <a:r>
              <a:rPr lang="ru-RU" sz="800" i="1" dirty="0">
                <a:solidFill>
                  <a:prstClr val="black"/>
                </a:solidFill>
                <a:latin typeface="Calibri"/>
              </a:rPr>
              <a:t>«ЗВЕЗДА СЕРВИСА» За обеспечение объемов собственного представительства </a:t>
            </a:r>
            <a:r>
              <a:rPr lang="ru-RU" sz="800" i="1" dirty="0" err="1">
                <a:solidFill>
                  <a:prstClr val="black"/>
                </a:solidFill>
                <a:latin typeface="Calibri"/>
              </a:rPr>
              <a:t>Артлайф</a:t>
            </a:r>
            <a:endParaRPr lang="ru-RU" sz="800" i="1" dirty="0">
              <a:solidFill>
                <a:prstClr val="black"/>
              </a:solidFill>
              <a:latin typeface="Calibri"/>
            </a:endParaRPr>
          </a:p>
          <a:p>
            <a:endParaRPr lang="ru-RU" sz="800" i="1" dirty="0">
              <a:solidFill>
                <a:prstClr val="black"/>
              </a:solidFill>
              <a:latin typeface="Calibri"/>
            </a:endParaRPr>
          </a:p>
          <a:p>
            <a:r>
              <a:rPr lang="ru-RU" sz="10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#</a:t>
            </a:r>
            <a:r>
              <a:rPr lang="ru-RU" sz="1000" i="1" dirty="0" err="1">
                <a:solidFill>
                  <a:prstClr val="white">
                    <a:lumMod val="50000"/>
                  </a:prstClr>
                </a:solidFill>
                <a:latin typeface="Calibri"/>
              </a:rPr>
              <a:t>артлайф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#подарки </a:t>
            </a:r>
            <a:r>
              <a:rPr lang="ru-RU" sz="1000" i="1" dirty="0">
                <a:solidFill>
                  <a:prstClr val="white">
                    <a:lumMod val="50000"/>
                  </a:prstClr>
                </a:solidFill>
              </a:rPr>
              <a:t>, #</a:t>
            </a:r>
            <a:r>
              <a:rPr lang="ru-RU" sz="1000" i="1" dirty="0" err="1">
                <a:solidFill>
                  <a:prstClr val="white">
                    <a:lumMod val="50000"/>
                  </a:prstClr>
                </a:solidFill>
              </a:rPr>
              <a:t>звездыартлайф</a:t>
            </a:r>
            <a:r>
              <a:rPr lang="ru-RU" sz="1000" i="1" dirty="0">
                <a:solidFill>
                  <a:prstClr val="white">
                    <a:lumMod val="50000"/>
                  </a:prstClr>
                </a:solidFill>
              </a:rPr>
              <a:t>, #</a:t>
            </a:r>
            <a:r>
              <a:rPr lang="ru-RU" sz="1000" i="1" dirty="0" err="1">
                <a:solidFill>
                  <a:prstClr val="white">
                    <a:lumMod val="50000"/>
                  </a:prstClr>
                </a:solidFill>
              </a:rPr>
              <a:t>фестивальартлайф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F0F9DE-7BC5-46EC-96BA-63F2F9FE87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479" y="1184242"/>
            <a:ext cx="1688738" cy="16887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429A97-D7FF-4C95-9F0B-03F994B2B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19" y="1186195"/>
            <a:ext cx="1635891" cy="16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4868" y="2988733"/>
            <a:ext cx="34543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ФАКТОРЫ, ОБЕСПЕЧИВАЮЩИЕ УСПЕХ</a:t>
            </a:r>
          </a:p>
          <a:p>
            <a:r>
              <a:rPr lang="ru-RU" sz="1000" i="1" dirty="0"/>
              <a:t>Выбирая бизнес с нашей компанией, ты выбираешь:</a:t>
            </a:r>
          </a:p>
          <a:p>
            <a:r>
              <a:rPr lang="ru-RU" sz="1000" i="1" dirty="0"/>
              <a:t>КОММЕРЧЕСКИ СИЛЬНЫЙ ПРОДУКТ </a:t>
            </a:r>
          </a:p>
          <a:p>
            <a:r>
              <a:rPr lang="ru-RU" sz="1000" i="1" dirty="0"/>
              <a:t>Дифференцированный по целевым аудиториям, конкурентоспособный по цене, актуальный и адаптированный под меняющиеся тенденции рынка инновационный продукт для здоровья.</a:t>
            </a:r>
          </a:p>
          <a:p>
            <a:r>
              <a:rPr lang="ru-RU" sz="1000" i="1" dirty="0"/>
              <a:t>ИНСТРУМЕНТЫ ДЛЯ РАЗВИТИЯ БИЗНЕСА</a:t>
            </a:r>
          </a:p>
          <a:p>
            <a:r>
              <a:rPr lang="ru-RU" sz="1000" i="1" dirty="0"/>
              <a:t>Кейсы и технологии для продвижения, рекламные полиграфические и мультимедийные материалы.</a:t>
            </a:r>
          </a:p>
          <a:p>
            <a:r>
              <a:rPr lang="ru-RU" sz="1000" i="1" dirty="0"/>
              <a:t>ПЕРСОНАЛЬНЫЙ КОУЧИНГ</a:t>
            </a:r>
          </a:p>
          <a:p>
            <a:r>
              <a:rPr lang="ru-RU" sz="1000" i="1" dirty="0"/>
              <a:t>Школы по бизнесу и продукту, помощь в системном развитии бизнеса, обучение технологиям продвижения.</a:t>
            </a:r>
          </a:p>
          <a:p>
            <a:r>
              <a:rPr lang="ru-RU" sz="1000" i="1" dirty="0"/>
              <a:t>ЕДИНЫЕ ПРАВИЛА ДЕЛОВОГО ПАРТНЕРСТВА</a:t>
            </a:r>
          </a:p>
          <a:p>
            <a:r>
              <a:rPr lang="ru-RU" sz="1000" i="1" dirty="0"/>
              <a:t>Единые принципы и правила ведения бизнеса, поддержка на межрегиональном и международном уровне.</a:t>
            </a:r>
          </a:p>
          <a:p>
            <a:r>
              <a:rPr lang="ru-RU" sz="1000" i="1" dirty="0"/>
              <a:t>ДОСТОЙНОЕ ВОЗНАГРАЖДЕНИЕ</a:t>
            </a:r>
          </a:p>
          <a:p>
            <a:r>
              <a:rPr lang="ru-RU" sz="1000" i="1" dirty="0"/>
              <a:t>Активный, маркетинговый и инвестиционный виды дохода, дополнительные ежегодные бонусы и подарки от компании</a:t>
            </a:r>
          </a:p>
          <a:p>
            <a:r>
              <a:rPr lang="ru-RU" sz="1000" i="1" dirty="0"/>
              <a:t>Выбирая бизнес  — выбирай </a:t>
            </a:r>
            <a:r>
              <a:rPr lang="ru-RU" sz="1000" i="1" dirty="0" err="1"/>
              <a:t>Артлайф</a:t>
            </a:r>
            <a:r>
              <a:rPr lang="ru-RU" sz="1000" i="1" dirty="0"/>
              <a:t>!</a:t>
            </a:r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артлайфбизнес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инструментыбизнеса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#энергия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сетевойбизнес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#движение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B13EB0-C6B8-4A93-8023-ECB3FD16DC1E}"/>
              </a:ext>
            </a:extLst>
          </p:cNvPr>
          <p:cNvSpPr txBox="1"/>
          <p:nvPr/>
        </p:nvSpPr>
        <p:spPr>
          <a:xfrm>
            <a:off x="7509932" y="2988733"/>
            <a:ext cx="3454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Планета </a:t>
            </a:r>
            <a:r>
              <a:rPr lang="ru-RU" sz="1200" b="1" i="1" dirty="0" err="1"/>
              <a:t>Артлайф</a:t>
            </a:r>
            <a:endParaRPr lang="ru-RU" sz="1200" b="1" i="1" dirty="0"/>
          </a:p>
          <a:p>
            <a:r>
              <a:rPr lang="ru-RU" sz="1000" i="1" dirty="0"/>
              <a:t>Истории потрясающего успеха наших лидеров читайте в новом номере журнала «Планеты </a:t>
            </a:r>
            <a:r>
              <a:rPr lang="ru-RU" sz="1000" i="1" dirty="0" err="1"/>
              <a:t>Артлайф</a:t>
            </a:r>
            <a:r>
              <a:rPr lang="ru-RU" sz="1000" i="1" dirty="0"/>
              <a:t>». Архивные материалы и прошлые номера доступны на сайте planeta.artlife.ru.</a:t>
            </a:r>
          </a:p>
          <a:p>
            <a:r>
              <a:rPr lang="ru-RU" sz="1000" i="1" dirty="0"/>
              <a:t>«В компании </a:t>
            </a:r>
            <a:r>
              <a:rPr lang="ru-RU" sz="1000" i="1" dirty="0" err="1"/>
              <a:t>Артлайф</a:t>
            </a:r>
            <a:r>
              <a:rPr lang="ru-RU" sz="1000" i="1" dirty="0"/>
              <a:t>  я стала лучшей версией себя. А сколько интересных, значимых, теперь уже родных людей появилось в моей жизни! Я очень благодарна </a:t>
            </a:r>
            <a:r>
              <a:rPr lang="ru-RU" sz="1000" i="1" dirty="0" err="1"/>
              <a:t>Артлайф</a:t>
            </a:r>
            <a:r>
              <a:rPr lang="ru-RU" sz="1000" i="1" dirty="0"/>
              <a:t>  за качественно новое общение! В  какой-то момент времени я приняла решение построить свой собственный бизнес с </a:t>
            </a:r>
            <a:r>
              <a:rPr lang="ru-RU" sz="1000" i="1" dirty="0" err="1"/>
              <a:t>Артлайф</a:t>
            </a:r>
            <a:r>
              <a:rPr lang="ru-RU" sz="1000" i="1" dirty="0"/>
              <a:t>. Мой личностный рост происходил вместе  с ростом и моей структуры. На пути к успеху меня всегда поддерживает и вдохновляет моя семья — любимый муж, мои дети —  с полной уверенностью могу сказать, что они «</a:t>
            </a:r>
            <a:r>
              <a:rPr lang="ru-RU" sz="1000" i="1" dirty="0" err="1"/>
              <a:t>артлайфовские</a:t>
            </a:r>
            <a:r>
              <a:rPr lang="ru-RU" sz="1000" i="1" dirty="0"/>
              <a:t>». </a:t>
            </a:r>
          </a:p>
          <a:p>
            <a:pPr algn="r"/>
            <a:r>
              <a:rPr lang="ru-RU" sz="1000" i="1" dirty="0"/>
              <a:t> Валентина </a:t>
            </a:r>
            <a:r>
              <a:rPr lang="ru-RU" sz="1000" i="1" dirty="0" err="1"/>
              <a:t>Бурминова</a:t>
            </a:r>
            <a:r>
              <a:rPr lang="ru-RU" sz="1000" i="1" dirty="0"/>
              <a:t>, г. Санкт –Петербург. </a:t>
            </a:r>
          </a:p>
          <a:p>
            <a:r>
              <a:rPr lang="ru-RU" sz="1000" i="1" dirty="0"/>
              <a:t> </a:t>
            </a:r>
            <a:endParaRPr lang="ru-RU" dirty="0"/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планетаартлайф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историяуспеха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artlife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журналартлайф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981AA4-15D0-4FF0-9EB4-6417A23AA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95" y="1279331"/>
            <a:ext cx="1626621" cy="162662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22EB91-E147-4C52-AF5A-3335CEDCD6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4774" y="1279331"/>
            <a:ext cx="1615580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"/>
            <a:ext cx="12192000" cy="6857827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717519"/>
              </p:ext>
            </p:extLst>
          </p:nvPr>
        </p:nvGraphicFramePr>
        <p:xfrm>
          <a:off x="2644351" y="4626350"/>
          <a:ext cx="906766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НОВЫЙ ГОД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СВЕТЛОГО РОЖДЕСТВА!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/>
                        <a:t>МЫ ЛЮБИМ НАШИ ТРАДИЦИИ!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/>
                        <a:t>25 ЯНВАРЯ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/>
                        <a:t> ТАТЬЯНИН ДЕНЬ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С Наступившим Новым годом! Просыпайся, страна!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Рождественские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встречи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Старый новый год 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Время</a:t>
                      </a:r>
                      <a:r>
                        <a:rPr lang="ru-RU" sz="1200" b="0" baseline="0" dirty="0"/>
                        <a:t> чудес</a:t>
                      </a:r>
                      <a:endParaRPr lang="ru-RU" sz="1200" b="0" dirty="0"/>
                    </a:p>
                    <a:p>
                      <a:pPr algn="ctr"/>
                      <a:endParaRPr lang="ru-RU" sz="12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Ликуй, студент!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9499672" y="1977448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14565" y="1977448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45749" y="1977447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630887" y="1977446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79" y="2315530"/>
            <a:ext cx="1712627" cy="17126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9487FE-69E2-4EFC-AEDB-B2E534937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85" y="2295638"/>
            <a:ext cx="1731430" cy="17314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0D75EA-0255-4417-9406-FFB8A36C7FA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1875" y="2315530"/>
            <a:ext cx="1718575" cy="171262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37B1AF-8301-41C7-8CE7-96F9B7EF6A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57761" y="2315530"/>
            <a:ext cx="1711538" cy="171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8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54"/>
            <a:ext cx="12192000" cy="6857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87" y="2092643"/>
            <a:ext cx="4174958" cy="4765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4134" y="3041320"/>
            <a:ext cx="30997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i="1" dirty="0"/>
          </a:p>
          <a:p>
            <a:r>
              <a:rPr lang="ru-RU" sz="1000" b="1" i="1" dirty="0"/>
              <a:t>С НОВЫМ СЧАСТЬЕМ ВМЕСТЕ С АРТЛАЙФ! </a:t>
            </a:r>
          </a:p>
          <a:p>
            <a:endParaRPr lang="ru-RU" sz="1000" i="1" dirty="0"/>
          </a:p>
          <a:p>
            <a:r>
              <a:rPr lang="ru-RU" sz="1000" i="1" dirty="0"/>
              <a:t>Просыпайся, страна! Сил и новых свершений в наступившем году!</a:t>
            </a:r>
          </a:p>
          <a:p>
            <a:endParaRPr lang="ru-RU" sz="1000" i="1" dirty="0"/>
          </a:p>
          <a:p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 #подарки 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новыйгод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компанияартлайф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 #чудеса</a:t>
            </a:r>
          </a:p>
          <a:p>
            <a:r>
              <a:rPr lang="ru-RU" sz="1000" i="1" dirty="0"/>
              <a:t> </a:t>
            </a:r>
          </a:p>
          <a:p>
            <a:endParaRPr lang="ru-R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89092" y="3074888"/>
            <a:ext cx="37324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ТОЛЬКО У НАС!</a:t>
            </a:r>
          </a:p>
          <a:p>
            <a:r>
              <a:rPr lang="ru-RU" sz="1000" i="1" dirty="0"/>
              <a:t>Старый Новый год — пусть и вызывает улыбку своим необычным названием, но остается всегда нежно любимым и отмечаемым. И все потому, что встречи с друзьями и родными, хорошее настроение и позитивные эмоции, а главное, приятные подарки — еще никому не помешали.  А Старый Новый год — это и хороший повод придумать что-то веселое и интересное – в лесу, на горке, на катке  — и обязательно подарить приятный подарок от  </a:t>
            </a:r>
            <a:r>
              <a:rPr lang="ru-RU" sz="1000" i="1" dirty="0" err="1"/>
              <a:t>Артлайф</a:t>
            </a:r>
            <a:r>
              <a:rPr lang="ru-RU" sz="1000" i="1" dirty="0"/>
              <a:t>! Веселимся вместе!</a:t>
            </a:r>
          </a:p>
          <a:p>
            <a:endParaRPr lang="ru-RU" sz="1000" i="1" dirty="0"/>
          </a:p>
          <a:p>
            <a:endParaRPr lang="ru-RU" sz="1000" i="1" dirty="0"/>
          </a:p>
          <a:p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 #подарки 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новыйгод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 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компанияартлайф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  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старыйновыйгод</a:t>
            </a:r>
            <a:endParaRPr lang="ru-RU" sz="10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15" y="1311799"/>
            <a:ext cx="1609200" cy="1609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9C4A6B-8E91-48DC-B97D-5478BC6E48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2351" y="1236080"/>
            <a:ext cx="1719221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7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54"/>
            <a:ext cx="12192000" cy="6857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87" y="2092643"/>
            <a:ext cx="4174958" cy="4765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6243" y="3074888"/>
            <a:ext cx="30997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/>
              <a:t>РОЖДЕСТВЕНСКИЕ ВСТРЕЧИ В АРТЛАЙФ</a:t>
            </a:r>
          </a:p>
          <a:p>
            <a:r>
              <a:rPr lang="ru-RU" sz="1000" i="1" dirty="0"/>
              <a:t>7 января православный христианский мир отмечает Рождество Христово. Рождество наполняет души людей верой, любовью и светлой надеждой на лучшее.</a:t>
            </a:r>
          </a:p>
          <a:p>
            <a:r>
              <a:rPr lang="ru-RU" sz="1000" i="1" dirty="0"/>
              <a:t>Для рождественских встреч в праздничные каникулы всегда будут желанным подарком  вкусные и полезные чаи, кисели и кофе </a:t>
            </a:r>
            <a:r>
              <a:rPr lang="ru-RU" sz="1000" i="1" dirty="0" err="1"/>
              <a:t>Артлайф</a:t>
            </a:r>
            <a:r>
              <a:rPr lang="ru-RU" sz="1000" i="1" dirty="0"/>
              <a:t>.</a:t>
            </a:r>
          </a:p>
          <a:p>
            <a:r>
              <a:rPr lang="ru-RU" sz="1000" i="1" dirty="0"/>
              <a:t>С пожеланиями любви и счастья мы поздравляем всех с этим светлым праздником!</a:t>
            </a:r>
          </a:p>
          <a:p>
            <a:endParaRPr lang="ru-RU" sz="1200" i="1" dirty="0"/>
          </a:p>
          <a:p>
            <a:endParaRPr lang="ru-RU" sz="1000" i="1" dirty="0"/>
          </a:p>
          <a:p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 #рождество #7января 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веравлучшее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йф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 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светлыйпраздник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рождественскиевстречи</a:t>
            </a:r>
            <a:endParaRPr lang="ru-RU" sz="10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89092" y="3074888"/>
            <a:ext cx="3732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25 ЯНВАРЯ — ТАТЬЯНИН ДЕНЬ!</a:t>
            </a:r>
          </a:p>
          <a:p>
            <a:r>
              <a:rPr lang="ru-RU" sz="1000" i="1" dirty="0"/>
              <a:t>Те, кто в сентябре прошлого года побывал на Фестивале успеха в Томске, подтвердят: Томск — город студенческий, молодой, динамичный.  Весомый вклад в молодежный дух города вносит компания </a:t>
            </a:r>
            <a:r>
              <a:rPr lang="ru-RU" sz="1000" i="1" dirty="0" err="1"/>
              <a:t>Артлайф</a:t>
            </a:r>
            <a:r>
              <a:rPr lang="ru-RU" sz="1000" i="1" dirty="0"/>
              <a:t>, оставаясь всегда умной, яркой, драйвовой! Поэтому с полным правом поздравляем всех студентов с этим прекрасным праздником молодости и желаем успешных сессий, заслуженных высоких оценок, а главное, сохранить здоровье в нелегких научных трудах! Компания </a:t>
            </a:r>
            <a:r>
              <a:rPr lang="ru-RU" sz="1000" i="1" dirty="0" err="1"/>
              <a:t>Артлайф</a:t>
            </a:r>
            <a:r>
              <a:rPr lang="ru-RU" sz="1000" i="1" dirty="0"/>
              <a:t>, как никто, готова вам в этом помочь!</a:t>
            </a:r>
          </a:p>
          <a:p>
            <a:r>
              <a:rPr lang="ru-RU" sz="1000" i="1" dirty="0"/>
              <a:t>Кроме студентов, это еще и праздник всех Татьян — обладательницы этого имени всегда отличаются красотой, легким характером, веселым нравом, желанием помогать и  умением привнести гармонию во все, что их окружает. С именинами, Татьяны!</a:t>
            </a:r>
          </a:p>
          <a:p>
            <a:endParaRPr lang="ru-RU" sz="1000" i="1" dirty="0"/>
          </a:p>
          <a:p>
            <a:endParaRPr lang="ru-RU" sz="1000" i="1" dirty="0"/>
          </a:p>
          <a:p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 #подарки #25января 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компанияартлайф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 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деньстудентов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татьяниндень</a:t>
            </a:r>
            <a:endParaRPr lang="ru-RU" sz="10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0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DF1ACC-25D5-4123-8C87-F9CAD5578F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1911" y="1079733"/>
            <a:ext cx="1731414" cy="17314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1CA560-70D1-4086-A498-5D8D8579059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8754" y="1079733"/>
            <a:ext cx="1707028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9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" y="87"/>
            <a:ext cx="12192154" cy="68579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85809" y="4165600"/>
            <a:ext cx="49810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Полезные конфеты?  Срочно дайте детям!</a:t>
            </a:r>
          </a:p>
          <a:p>
            <a:r>
              <a:rPr lang="ru-RU" sz="1000" i="1" dirty="0"/>
              <a:t>Конфеты «</a:t>
            </a:r>
            <a:r>
              <a:rPr lang="ru-RU" sz="1000" i="1" dirty="0" err="1"/>
              <a:t>Кальцимилк</a:t>
            </a:r>
            <a:r>
              <a:rPr lang="ru-RU" sz="1000" i="1" dirty="0"/>
              <a:t>» и «</a:t>
            </a:r>
            <a:r>
              <a:rPr lang="ru-RU" sz="1000" i="1" dirty="0" err="1"/>
              <a:t>Пробиомилк</a:t>
            </a:r>
            <a:r>
              <a:rPr lang="ru-RU" sz="1000" i="1" dirty="0"/>
              <a:t>» - идеальное лакомство для поддержки здоровья! Порадуйте детей и себя молочными конфетами, обогащенными минералами, витаминами и пробиотиками. Конфеты поддерживают физическую и умственную активность, укрепляют иммунитет и помогают справиться со стрессами. Они не содержат сахара и не вызывают кариеса. Подходят любителям диет при коррекции веса.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полезныеконфеты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идеидляподарков</a:t>
            </a:r>
            <a:r>
              <a:rPr lang="ru-RU" sz="1000" i="1" dirty="0"/>
              <a:t> 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артлайфконфеты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#здоровье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#сладости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полезноелакомство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dirty="0"/>
              <a:t> </a:t>
            </a:r>
          </a:p>
          <a:p>
            <a:pPr>
              <a:lnSpc>
                <a:spcPts val="1200"/>
              </a:lnSpc>
            </a:pPr>
            <a:endParaRPr lang="ru-RU" sz="10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BB5E23-954A-4C0C-898F-917B597B7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10" y="1714250"/>
            <a:ext cx="3212630" cy="45442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F30B35-DF22-4C45-ABD0-472B0EFE0E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18" y="1645959"/>
            <a:ext cx="2092881" cy="209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8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152" cy="6857913"/>
            <a:chOff x="0" y="86"/>
            <a:chExt cx="12192152" cy="68579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3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82354"/>
              </p:ext>
            </p:extLst>
          </p:nvPr>
        </p:nvGraphicFramePr>
        <p:xfrm>
          <a:off x="2644351" y="4626350"/>
          <a:ext cx="906766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409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40423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ДИЕТАЛИКА. МАРРОККАНСКИЙ СУП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СОГРЕВАЮЩИЙ ЧАЙ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КИСЕЛЬ МАНГО. ВКУС НАСТОЯЩЕГО ЛЕТА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СОК ЧАГИ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Отличный </a:t>
                      </a:r>
                      <a:r>
                        <a:rPr lang="ru-RU" sz="1200" dirty="0"/>
                        <a:t>способ согреться!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Ваша </a:t>
                      </a:r>
                      <a:r>
                        <a:rPr lang="ru-RU" sz="1200" baseline="0" dirty="0" err="1"/>
                        <a:t>неслуЧАЙная</a:t>
                      </a:r>
                      <a:r>
                        <a:rPr lang="ru-RU" sz="1200" baseline="0" dirty="0"/>
                        <a:t> встреча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Вкус настоящего лета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Натуральный продукт из сибирской тайги 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63E34E-7464-452F-A99F-619F0BB64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12" y="2282051"/>
            <a:ext cx="1758433" cy="17584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A93CAF-5994-4CD3-A77F-0A059145A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180" y="2282052"/>
            <a:ext cx="1758432" cy="17584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B8C3D7-91E5-4A7D-845C-60603049D9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64" y="2330568"/>
            <a:ext cx="1709916" cy="17099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9CDAF5-C459-45DC-B854-B71240EDB5A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71017" y="2282051"/>
            <a:ext cx="1764545" cy="17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13320" y="2929467"/>
            <a:ext cx="34449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/>
          </a:p>
          <a:p>
            <a:endParaRPr lang="ru-RU" sz="1000" b="1" i="1" dirty="0"/>
          </a:p>
          <a:p>
            <a:r>
              <a:rPr lang="ru-RU" sz="1000" b="1" i="1" dirty="0"/>
              <a:t>СОК ЧАГИ КЛЕТОЧНЫЙ </a:t>
            </a:r>
            <a:r>
              <a:rPr lang="ru-RU" sz="1000" dirty="0"/>
              <a:t>– </a:t>
            </a:r>
          </a:p>
          <a:p>
            <a:r>
              <a:rPr lang="ru-RU" sz="1000" i="1" dirty="0"/>
              <a:t>уникальный продукт от компании «</a:t>
            </a:r>
            <a:r>
              <a:rPr lang="ru-RU" sz="1000" i="1" dirty="0" err="1"/>
              <a:t>Артлайф</a:t>
            </a:r>
            <a:r>
              <a:rPr lang="ru-RU" sz="1000" i="1" dirty="0"/>
              <a:t>», не имеющий аналогов на рынке. </a:t>
            </a:r>
          </a:p>
          <a:p>
            <a:r>
              <a:rPr lang="ru-RU" sz="1000" i="1" dirty="0"/>
              <a:t>Ассортиментная линейка включает три продукта:</a:t>
            </a:r>
          </a:p>
          <a:p>
            <a:r>
              <a:rPr lang="ru-RU" sz="1000" i="1" dirty="0"/>
              <a:t>•«Сок чаги клеточный» с клеточным соком березового листа и боярышником для нормализации работы сердечно-сосудистой и нервной систем. </a:t>
            </a:r>
          </a:p>
          <a:p>
            <a:r>
              <a:rPr lang="ru-RU" sz="1000" i="1" dirty="0"/>
              <a:t>•«Сок Чаги клеточный» с облепихой и прополисом для поддержки работы желудочно-кишечного тракта. </a:t>
            </a:r>
          </a:p>
          <a:p>
            <a:r>
              <a:rPr lang="ru-RU" sz="1000" i="1" dirty="0"/>
              <a:t>•«Сок Чаги клеточный» с пихтой и зверобоем для поддержки иммунной системы.</a:t>
            </a:r>
          </a:p>
          <a:p>
            <a:endParaRPr lang="ru-RU" sz="1000" i="1" dirty="0"/>
          </a:p>
          <a:p>
            <a:r>
              <a:rPr lang="ru-RU" sz="1000" i="1" dirty="0"/>
              <a:t>Дополнительная информация и отзывы о </a:t>
            </a:r>
            <a:r>
              <a:rPr lang="ru-RU" sz="1000" i="1" dirty="0" smtClean="0"/>
              <a:t>продукте </a:t>
            </a:r>
            <a:r>
              <a:rPr lang="ru-RU" sz="800" u="sng" dirty="0" smtClean="0">
                <a:hlinkClick r:id="rId4"/>
              </a:rPr>
              <a:t>https</a:t>
            </a:r>
            <a:r>
              <a:rPr lang="ru-RU" sz="800" u="sng" dirty="0">
                <a:hlinkClick r:id="rId4"/>
              </a:rPr>
              <a:t>://vk.com/chagajuice</a:t>
            </a:r>
            <a:endParaRPr lang="ru-RU" sz="800" dirty="0"/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сокчаги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клеточныйсок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#чага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зож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здоровьежкт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#сердце #сосуды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нервнаясистема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таежнаясила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мирдолжензнатьчтояем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0DD2F7-8BAF-4909-AA1E-17B7D73D7E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9954" y="1174027"/>
            <a:ext cx="1859441" cy="18594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6760BD-C7B2-4BEB-AF5B-15267D285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C65221-4603-4007-ADDF-9CB9A05FB8FE}"/>
              </a:ext>
            </a:extLst>
          </p:cNvPr>
          <p:cNvSpPr/>
          <p:nvPr/>
        </p:nvSpPr>
        <p:spPr>
          <a:xfrm>
            <a:off x="7265394" y="3333958"/>
            <a:ext cx="3792353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КИСЕЛЬ МАНГО</a:t>
            </a:r>
          </a:p>
          <a:p>
            <a:r>
              <a:rPr lang="ru-RU" sz="1000" b="1" i="1" dirty="0"/>
              <a:t>Вкус лета зимой!</a:t>
            </a:r>
          </a:p>
          <a:p>
            <a:r>
              <a:rPr lang="ru-RU" sz="1000" i="1" dirty="0"/>
              <a:t>Хочешь почувствовать вкус лета? Кисель «Манго» создан специально для тебя! Его вкус и аромат напоминают о горячем песке, теплом море и жарком солнце экзотических стран. Кроме того, в состав киселя «Манго» входит экстракт лимонника, который борется с зимней сонливостью, тонизирует, снимает усталость.</a:t>
            </a:r>
          </a:p>
          <a:p>
            <a:r>
              <a:rPr lang="ru-RU" sz="1000" i="1" dirty="0"/>
              <a:t>- жизненный тонус</a:t>
            </a:r>
          </a:p>
          <a:p>
            <a:r>
              <a:rPr lang="ru-RU" sz="1000" i="1" dirty="0"/>
              <a:t>- активный иммунитет</a:t>
            </a:r>
          </a:p>
          <a:p>
            <a:r>
              <a:rPr lang="ru-RU" sz="1000" i="1" dirty="0"/>
              <a:t>- незабываемый вкус</a:t>
            </a:r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киселиартлайф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вкуслета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горячийманго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люблюкисель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витаминныенапитки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мирдолжензнатьчтояем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30DC2B-CB67-4E12-A84A-0E62766C2C4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40845" y="1167570"/>
            <a:ext cx="1859441" cy="18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18886" y="2904067"/>
            <a:ext cx="393016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Приглашаю на чай</a:t>
            </a:r>
          </a:p>
          <a:p>
            <a:r>
              <a:rPr lang="ru-RU" sz="1000" i="1" dirty="0"/>
              <a:t>Чашка горячего  «Согревающего» из черного чая с имбирем и пряностями станет настоящей «чашкой здоровья» и прекрасным поводом для душевного разговора и  начала близких отношений.</a:t>
            </a:r>
          </a:p>
          <a:p>
            <a:r>
              <a:rPr lang="ru-RU" sz="1000" i="1" dirty="0"/>
              <a:t>Капсулы с черным и зеленым чаем с экстрактами целебных растений линии </a:t>
            </a:r>
            <a:r>
              <a:rPr lang="en-US" sz="1000" i="1" dirty="0" err="1"/>
              <a:t>ElitCup</a:t>
            </a:r>
            <a:r>
              <a:rPr lang="ru-RU" sz="1000" i="1" dirty="0"/>
              <a:t> – возможность  легко и быстро приготовить ароматный, полезный и вкусный напиток. Чайные экстракты в виде сиропов сохраняют все ценные свойства плодов и листьев трав  в процессе приготовления и обладают мощным тонизирующим действием.</a:t>
            </a:r>
          </a:p>
          <a:p>
            <a:endParaRPr lang="ru-RU" sz="1000" i="1" dirty="0"/>
          </a:p>
          <a:p>
            <a:endParaRPr lang="ru-RU" sz="1000" i="1" dirty="0"/>
          </a:p>
          <a:p>
            <a:endParaRPr lang="ru-RU" sz="1000" i="1" dirty="0"/>
          </a:p>
          <a:p>
            <a:r>
              <a:rPr lang="ru-RU" sz="1000" dirty="0"/>
              <a:t> 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чашкачая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тонизирующийчай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витаминизированныйчай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ru-RU" sz="1000" i="1" dirty="0"/>
          </a:p>
          <a:p>
            <a:pPr indent="-171450">
              <a:lnSpc>
                <a:spcPts val="1000"/>
              </a:lnSpc>
            </a:pPr>
            <a:endParaRPr lang="ru-RU" sz="1000" i="1" dirty="0"/>
          </a:p>
          <a:p>
            <a:pPr indent="-171450">
              <a:lnSpc>
                <a:spcPts val="1000"/>
              </a:lnSpc>
            </a:pPr>
            <a:endParaRPr lang="ru-RU" sz="1000" i="1" dirty="0"/>
          </a:p>
          <a:p>
            <a:pPr algn="ctr"/>
            <a:endParaRPr lang="ru-RU" sz="1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7322" y="2895600"/>
            <a:ext cx="3917482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ДИЕТАЛИКА Протеиновый суп «Марокканский горох»</a:t>
            </a:r>
          </a:p>
          <a:p>
            <a:r>
              <a:rPr lang="ru-RU" sz="1000" b="1" i="1" dirty="0"/>
              <a:t>Отличный способ согреться!</a:t>
            </a:r>
          </a:p>
          <a:p>
            <a:r>
              <a:rPr lang="ru-RU" sz="1000" i="1" dirty="0"/>
              <a:t>Горячий ароматный супчик – еще один отличный способ согреться холодной зимой! Особенно ценно, если он при этом сытный. Именно такой суп есть в нашей линии «</a:t>
            </a:r>
            <a:r>
              <a:rPr lang="ru-RU" sz="1000" i="1" dirty="0" err="1"/>
              <a:t>Диеталика</a:t>
            </a:r>
            <a:r>
              <a:rPr lang="ru-RU" sz="1000" i="1" dirty="0" smtClean="0"/>
              <a:t>».</a:t>
            </a:r>
          </a:p>
          <a:p>
            <a:r>
              <a:rPr lang="ru-RU" sz="1000" i="1" dirty="0" smtClean="0"/>
              <a:t>Суп </a:t>
            </a:r>
            <a:r>
              <a:rPr lang="ru-RU" sz="1000" i="1" dirty="0"/>
              <a:t>«Марокканский горох</a:t>
            </a:r>
            <a:r>
              <a:rPr lang="ru-RU" sz="1000" i="1" dirty="0" smtClean="0"/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Создан на </a:t>
            </a:r>
            <a:r>
              <a:rPr lang="ru-RU" sz="1000" i="1" dirty="0" err="1" smtClean="0"/>
              <a:t>основн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изолята</a:t>
            </a:r>
            <a:r>
              <a:rPr lang="ru-RU" sz="1000" i="1" dirty="0" smtClean="0"/>
              <a:t> </a:t>
            </a:r>
            <a:r>
              <a:rPr lang="ru-RU" sz="1000" i="1" dirty="0"/>
              <a:t>горохового белка – </a:t>
            </a:r>
            <a:r>
              <a:rPr lang="ru-RU" sz="1000" i="1" dirty="0" err="1" smtClean="0"/>
              <a:t>высокоусвояемого</a:t>
            </a:r>
            <a:r>
              <a:rPr lang="ru-RU" sz="1000" i="1" dirty="0" smtClean="0"/>
              <a:t> источника </a:t>
            </a:r>
            <a:r>
              <a:rPr lang="ru-RU" sz="1000" i="1" dirty="0"/>
              <a:t>аминокислот растительного </a:t>
            </a:r>
            <a:r>
              <a:rPr lang="ru-RU" sz="1000" i="1" dirty="0" smtClean="0"/>
              <a:t>происхождения</a:t>
            </a:r>
            <a:endParaRPr lang="ru-RU" sz="10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Низкокалорийный и при этом отлично насыщает! </a:t>
            </a:r>
            <a:r>
              <a:rPr lang="ru-RU" sz="1000" i="1" dirty="0"/>
              <a:t>ведь в 1 порции супа – целых 14 г белка! </a:t>
            </a:r>
            <a:endParaRPr lang="ru-RU" sz="10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Содержит инулин </a:t>
            </a:r>
            <a:r>
              <a:rPr lang="ru-RU" sz="1000" i="1" dirty="0"/>
              <a:t>и пищевые </a:t>
            </a:r>
            <a:r>
              <a:rPr lang="ru-RU" sz="1000" i="1" dirty="0" smtClean="0"/>
              <a:t>волокна, полезные </a:t>
            </a:r>
            <a:r>
              <a:rPr lang="ru-RU" sz="1000" i="1" dirty="0"/>
              <a:t>для </a:t>
            </a:r>
            <a:r>
              <a:rPr lang="ru-RU" sz="1000" i="1" dirty="0" smtClean="0"/>
              <a:t>пищеварения. А также </a:t>
            </a:r>
            <a:r>
              <a:rPr lang="ru-RU" sz="1000" i="1" dirty="0" err="1" smtClean="0"/>
              <a:t>ликопин</a:t>
            </a:r>
            <a:r>
              <a:rPr lang="ru-RU" sz="1000" i="1" dirty="0" smtClean="0"/>
              <a:t>, который </a:t>
            </a:r>
            <a:r>
              <a:rPr lang="ru-RU" sz="1000" i="1" dirty="0"/>
              <a:t>снижает в организме количество холестерина и препятствует отложению жиров, куркума укрепляет защитные силы организма. </a:t>
            </a:r>
            <a:endParaRPr lang="ru-RU" sz="10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Все ингредиенты 100% растительного происхождения. </a:t>
            </a:r>
          </a:p>
          <a:p>
            <a:r>
              <a:rPr lang="ru-RU" sz="1000" i="1" dirty="0" smtClean="0"/>
              <a:t>- </a:t>
            </a:r>
            <a:r>
              <a:rPr lang="ru-RU" sz="1000" i="1" dirty="0"/>
              <a:t>повышенное </a:t>
            </a:r>
            <a:r>
              <a:rPr lang="ru-RU" sz="1000" i="1" dirty="0"/>
              <a:t>содержание белка</a:t>
            </a:r>
          </a:p>
          <a:p>
            <a:r>
              <a:rPr lang="ru-RU" sz="1000" i="1" dirty="0"/>
              <a:t>- активация </a:t>
            </a:r>
            <a:r>
              <a:rPr lang="ru-RU" sz="1000" i="1" dirty="0" err="1"/>
              <a:t>жиросжигания</a:t>
            </a:r>
            <a:endParaRPr lang="ru-RU" sz="1000" i="1" dirty="0"/>
          </a:p>
          <a:p>
            <a:r>
              <a:rPr lang="ru-RU" sz="1000" i="1" dirty="0"/>
              <a:t>- подходит для вегетарианцев</a:t>
            </a:r>
          </a:p>
          <a:p>
            <a:r>
              <a:rPr lang="ru-RU" sz="1000" i="1" dirty="0"/>
              <a:t> </a:t>
            </a:r>
          </a:p>
          <a:p>
            <a:pPr>
              <a:lnSpc>
                <a:spcPts val="1000"/>
              </a:lnSpc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диеталика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худеемвместе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полезныйперекус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молодаястройная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мирдолжензнатьчтояем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lang="ru-RU" sz="1000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C1DEAD-B908-4A7D-9C69-B431176965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3709" y="1182475"/>
            <a:ext cx="1707028" cy="17131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785BA2-34E2-4B2C-8F02-F73F2CB63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84" y="1182475"/>
            <a:ext cx="1722120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8598</TotalTime>
  <Words>2911</Words>
  <Application>Microsoft Office PowerPoint</Application>
  <PresentationFormat>Широкоэкранный</PresentationFormat>
  <Paragraphs>330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Ноябрь - медиапланирование</dc:title>
  <dc:creator>Анна Шушпанова</dc:creator>
  <cp:lastModifiedBy>Анна Шушпанова</cp:lastModifiedBy>
  <cp:revision>573</cp:revision>
  <cp:lastPrinted>2018-12-03T06:23:12Z</cp:lastPrinted>
  <dcterms:created xsi:type="dcterms:W3CDTF">2018-10-19T03:44:59Z</dcterms:created>
  <dcterms:modified xsi:type="dcterms:W3CDTF">2018-12-28T08:59:15Z</dcterms:modified>
</cp:coreProperties>
</file>