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8" r:id="rId2"/>
    <p:sldId id="319" r:id="rId3"/>
    <p:sldId id="320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283" r:id="rId21"/>
    <p:sldId id="305" r:id="rId22"/>
    <p:sldId id="310" r:id="rId23"/>
    <p:sldId id="274" r:id="rId24"/>
    <p:sldId id="311" r:id="rId25"/>
    <p:sldId id="288" r:id="rId26"/>
    <p:sldId id="27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Чижова Марина" initials="Ч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006600"/>
    <a:srgbClr val="FEFFDD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0" autoAdjust="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ru-RU" sz="1400" dirty="0">
                <a:solidFill>
                  <a:schemeClr val="tx1"/>
                </a:solidFill>
              </a:rPr>
              <a:t>РЕКОМЕНДУЕМОЕ СООТНОШЕНИЕ ОМЕГА-3 и ОМЕГА-6 в РАЦИОНЕ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AE-454E-A35A-B6AA8C3D15A5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4AE-454E-A35A-B6AA8C3D15A5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Омега-3</c:v>
                </c:pt>
                <c:pt idx="1">
                  <c:v>Омега-6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AE-454E-A35A-B6AA8C3D15A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ru-RU" sz="1400">
                <a:solidFill>
                  <a:schemeClr val="tx1"/>
                </a:solidFill>
              </a:rPr>
              <a:t>РЕАЛЬНОЕ СООТНОШЕНИЕ ОМЕГА-3 и ОМЕГА-6 в СОВРЕМЕННОЙ ДИЕТЕ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A2-4660-AC95-D4DCA17817D6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A2-4660-AC95-D4DCA17817D6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Омега-3</c:v>
                </c:pt>
                <c:pt idx="1">
                  <c:v>Омега-6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A2-4660-AC95-D4DCA17817D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732178913857356E-2"/>
          <c:y val="4.5213147613228172E-2"/>
          <c:w val="0.73953725474191456"/>
          <c:h val="0.762556185886751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США и Европа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АЛК</c:v>
                </c:pt>
                <c:pt idx="1">
                  <c:v>ЭПК</c:v>
                </c:pt>
                <c:pt idx="2">
                  <c:v>n-6/n-3</c:v>
                </c:pt>
                <c:pt idx="3">
                  <c:v>смертность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0.4</c:v>
                </c:pt>
                <c:pt idx="2">
                  <c:v>50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67-4046-82E9-20E8494629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Япония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АЛК</c:v>
                </c:pt>
                <c:pt idx="1">
                  <c:v>ЭПК</c:v>
                </c:pt>
                <c:pt idx="2">
                  <c:v>n-6/n-3</c:v>
                </c:pt>
                <c:pt idx="3">
                  <c:v>смертность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</c:v>
                </c:pt>
                <c:pt idx="1">
                  <c:v>1.8</c:v>
                </c:pt>
                <c:pt idx="2">
                  <c:v>12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67-4046-82E9-20E8494629D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Гренландия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АЛК</c:v>
                </c:pt>
                <c:pt idx="1">
                  <c:v>ЭПК</c:v>
                </c:pt>
                <c:pt idx="2">
                  <c:v>n-6/n-3</c:v>
                </c:pt>
                <c:pt idx="3">
                  <c:v>смертность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</c:v>
                </c:pt>
                <c:pt idx="1">
                  <c:v>7.7</c:v>
                </c:pt>
                <c:pt idx="2">
                  <c:v>0.30000000000000032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67-4046-82E9-20E849462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91024000"/>
        <c:axId val="73507584"/>
      </c:barChart>
      <c:catAx>
        <c:axId val="910240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507584"/>
        <c:crosses val="autoZero"/>
        <c:auto val="1"/>
        <c:lblAlgn val="ctr"/>
        <c:lblOffset val="100"/>
        <c:noMultiLvlLbl val="0"/>
      </c:catAx>
      <c:valAx>
        <c:axId val="7350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02400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b="1">
          <a:solidFill>
            <a:schemeClr val="tx1">
              <a:lumMod val="95000"/>
              <a:lumOff val="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2D283-9E90-4328-B1C6-E401E581663B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C9B98-A5BC-48C0-A7D3-1D6D612C95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C9B98-A5BC-48C0-A7D3-1D6D612C952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78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64512-7F27-40DE-9DAE-9E42EB1FC71D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C8C2B-DD76-474F-833F-5E398DF96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Мульти_вводна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1" y="4869160"/>
            <a:ext cx="828092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МУЛЬТИМЕГИН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АКТИВАТОР ЗДОРОВОГО РОСТА и РАЗВИТИЯ ДЕТЕЙ и ПОДРОСТКОВ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Рисунок 5" descr="logotip_Artlif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04664"/>
            <a:ext cx="2032994" cy="648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387246" y="3380838"/>
            <a:ext cx="233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новинка</a:t>
            </a:r>
            <a:endParaRPr lang="ru-RU" sz="4000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8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1026" name="Picture 2" descr="D:\work\маркетинг\БАДы\Мультимегин\презентационное\кругляки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782" y="1700808"/>
            <a:ext cx="2270772" cy="39604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835696" y="188640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ДОПОЛНИТЕЛЬНЫЙ ПРИЕМ ОМЕГА-3 и ВИТАМИНОВ НЕОБХОДИМ </a:t>
            </a:r>
            <a:r>
              <a:rPr lang="ru-RU" b="1" dirty="0" smtClean="0">
                <a:solidFill>
                  <a:srgbClr val="C00000"/>
                </a:solidFill>
              </a:rPr>
              <a:t>ДЛЯ ПОЛНОЦЕННОГО  РАЗВИТИЯ и КОМПЛЕКСНОЙ  ПОДДЕРЖКИ РАЗЛИЧНЫХ  СИСТЕМ  РАСТУЩЕГО ОРГАНИЗМА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D:\work\маркетинг\БАДы\Мультимегин\презентационное\кругляки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699252"/>
            <a:ext cx="2232248" cy="3889988"/>
          </a:xfrm>
          <a:prstGeom prst="rect">
            <a:avLst/>
          </a:prstGeom>
          <a:noFill/>
        </p:spPr>
      </p:pic>
      <p:sp>
        <p:nvSpPr>
          <p:cNvPr id="18" name="Скругленный прямоугольник 17"/>
          <p:cNvSpPr/>
          <p:nvPr/>
        </p:nvSpPr>
        <p:spPr>
          <a:xfrm>
            <a:off x="683568" y="2924944"/>
            <a:ext cx="1440160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Здоровье глаз</a:t>
            </a:r>
            <a:endParaRPr lang="ru-RU" sz="1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568" y="4941168"/>
            <a:ext cx="1296144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Поддержка иммунитета</a:t>
            </a:r>
            <a:endParaRPr lang="ru-RU" sz="1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63688" y="1772816"/>
            <a:ext cx="1584176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Поддержка эмоционального статуса</a:t>
            </a:r>
            <a:endParaRPr lang="ru-RU" sz="1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63688" y="3861048"/>
            <a:ext cx="1440160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Улучшение состояния кожи</a:t>
            </a:r>
            <a:endParaRPr lang="ru-RU" sz="1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164288" y="4725144"/>
            <a:ext cx="1512168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Снижение воспалительных процессов</a:t>
            </a:r>
            <a:endParaRPr lang="ru-RU" sz="1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868144" y="3789040"/>
            <a:ext cx="1512168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Укрепление сосудов</a:t>
            </a:r>
            <a:endParaRPr lang="ru-RU" sz="14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020272" y="2708920"/>
            <a:ext cx="151216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Профилактика заболеваний суставов</a:t>
            </a:r>
            <a:endParaRPr lang="ru-RU" sz="14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868144" y="1844824"/>
            <a:ext cx="1512168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Улучшение работы мозга</a:t>
            </a:r>
            <a:endParaRPr lang="ru-RU" sz="14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203848" y="5085184"/>
            <a:ext cx="2736304" cy="9361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КОМПЛЕКСНЫЙ ПРЕПАРАТ </a:t>
            </a:r>
          </a:p>
          <a:p>
            <a:pPr algn="ctr"/>
            <a:r>
              <a:rPr lang="ru-RU" sz="1400" b="1" dirty="0" smtClean="0"/>
              <a:t>ДЛЯ ПОДДЕРЖКИ ЗДОРОВЬЯ ДЕТЕЙ  И ПОДРОСТКОВ</a:t>
            </a:r>
            <a:endParaRPr lang="ru-RU" sz="1400" b="1" dirty="0"/>
          </a:p>
        </p:txBody>
      </p:sp>
      <p:pic>
        <p:nvPicPr>
          <p:cNvPr id="27" name="Picture 2" descr="\\FILER\Artlife\дизайнеры\Продукция_3D\БАДы 3D\NEW design\Мультимегин\multimegin_120_m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683525"/>
            <a:ext cx="1872208" cy="325764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455068" y="6304002"/>
            <a:ext cx="611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</a:t>
            </a:r>
            <a:endParaRPr lang="ru-RU" sz="3000" dirty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Мультимегин_подложки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r="-540"/>
          <a:stretch/>
        </p:blipFill>
        <p:spPr>
          <a:xfrm>
            <a:off x="6012160" y="4067475"/>
            <a:ext cx="2592287" cy="1761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74" y="4077072"/>
            <a:ext cx="2575938" cy="1718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987824" y="5696051"/>
            <a:ext cx="2592288" cy="42356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ЛЮТЕИН И ЗЕАКСАНТИН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2448272" cy="115212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Arial" pitchFamily="34" charset="0"/>
                <a:ea typeface="+mn-ea"/>
                <a:cs typeface="Arial" pitchFamily="34" charset="0"/>
              </a:rPr>
              <a:t>СОСТАВ КОМПЛЕКСНОГО ПРЕПАРАТА:</a:t>
            </a:r>
            <a:endParaRPr lang="ru-RU" sz="18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23424" r="8149" b="14110"/>
          <a:stretch/>
        </p:blipFill>
        <p:spPr>
          <a:xfrm>
            <a:off x="2987824" y="1503134"/>
            <a:ext cx="2592288" cy="1767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987824" y="3223386"/>
            <a:ext cx="2592288" cy="4216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РЫБИЙ ЖИР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1"/>
          <a:stretch/>
        </p:blipFill>
        <p:spPr>
          <a:xfrm>
            <a:off x="6027787" y="1495194"/>
            <a:ext cx="2576661" cy="1805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023943" y="3223386"/>
            <a:ext cx="2580505" cy="4216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ЛЬНЯНОЕ МАСЛО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12161" y="5733256"/>
            <a:ext cx="2592287" cy="3844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ВИТАМИНЫ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Picture 2" descr="\\FILER\Artlife\дизайнеры\Продукция_3D\БАДы 3D\NEW design\Мультимегин\multimegin_120_mi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575" y="2462626"/>
            <a:ext cx="1944216" cy="3382937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455068" y="6304002"/>
            <a:ext cx="611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</a:t>
            </a:r>
            <a:endParaRPr lang="ru-RU" sz="3000" dirty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Мультимегин_подложки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sp>
        <p:nvSpPr>
          <p:cNvPr id="9" name="Плюс 8"/>
          <p:cNvSpPr/>
          <p:nvPr/>
        </p:nvSpPr>
        <p:spPr>
          <a:xfrm>
            <a:off x="4355976" y="2737002"/>
            <a:ext cx="360040" cy="360040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89713" y="1556792"/>
            <a:ext cx="7692565" cy="35384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КОМБИНАЦИЯ ЖИВОТНЫХ И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РАСТИТЕЛЬНЫХ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ИСТОЧНИКОВ ОМЕГА-3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8061" y="4149081"/>
            <a:ext cx="784538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СОДЕРЖАНИЕ ПНЖК В СУТОЧНОЙ ДОЗЕ (2 КАПСУЛЫ):</a:t>
            </a:r>
          </a:p>
          <a:p>
            <a:pPr algn="ctr">
              <a:spcAft>
                <a:spcPts val="600"/>
              </a:spcAft>
            </a:pPr>
            <a:r>
              <a:rPr lang="ru-RU" sz="1600" b="1" dirty="0" smtClean="0"/>
              <a:t>РЫБИЙ ЖИР: </a:t>
            </a:r>
            <a:r>
              <a:rPr lang="ru-RU" sz="1600" dirty="0" smtClean="0"/>
              <a:t>НЕ МЕНЕЕ </a:t>
            </a:r>
            <a:r>
              <a:rPr lang="ru-RU" sz="1600" dirty="0"/>
              <a:t>420 мг (сумма ЭПК и ДГК - 146 мг) </a:t>
            </a:r>
            <a:endParaRPr lang="ru-RU" sz="1600" dirty="0" smtClean="0"/>
          </a:p>
          <a:p>
            <a:pPr algn="ctr">
              <a:spcAft>
                <a:spcPts val="600"/>
              </a:spcAft>
            </a:pPr>
            <a:r>
              <a:rPr lang="ru-RU" sz="1600" b="1" dirty="0" smtClean="0"/>
              <a:t>ЛЬНЯНОЕ МАСЛО: </a:t>
            </a:r>
            <a:r>
              <a:rPr lang="ru-RU" sz="1600" dirty="0" smtClean="0"/>
              <a:t>НЕ МЕНЕЕ 200 МГ (</a:t>
            </a:r>
            <a:r>
              <a:rPr lang="ru-RU" sz="1600" dirty="0"/>
              <a:t>АЛЬФА-ЛИНОЛЕНОВАЯ </a:t>
            </a:r>
            <a:r>
              <a:rPr lang="ru-RU" sz="1600" dirty="0" smtClean="0"/>
              <a:t>КИСЛОТА – 88 МГ)</a:t>
            </a:r>
            <a:endParaRPr lang="ru-RU" sz="16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6079" y="5301208"/>
            <a:ext cx="8591643" cy="136815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020" y="5229200"/>
            <a:ext cx="8424936" cy="14505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/>
              <a:t>Наиболее эффективный способ получать омега-3  - комбинировать источники ПНЖК: </a:t>
            </a:r>
          </a:p>
          <a:p>
            <a:pPr marL="0" indent="0" algn="ctr"/>
            <a:r>
              <a:rPr lang="ru-RU" sz="1600" dirty="0" smtClean="0"/>
              <a:t> 30% - 40% (ЭПК и ДГК) получать из продуктов животного происхождения (рыбий жир), </a:t>
            </a:r>
          </a:p>
          <a:p>
            <a:pPr marL="0" indent="0" algn="ctr"/>
            <a:r>
              <a:rPr lang="ru-RU" sz="1600" dirty="0" smtClean="0"/>
              <a:t> 60-70% - из растительных источников, которые содержат витамин Е. </a:t>
            </a:r>
          </a:p>
          <a:p>
            <a:pPr marL="0" indent="0" algn="ctr">
              <a:buNone/>
            </a:pPr>
            <a:r>
              <a:rPr lang="ru-RU" sz="1600" dirty="0" smtClean="0"/>
              <a:t>Этот антиоксидант необходим  организму для защиты от поврежденных и окисленных омега-3 жирных кислот.</a:t>
            </a:r>
            <a:endParaRPr lang="ru-RU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23424" r="8149" b="14110"/>
          <a:stretch/>
        </p:blipFill>
        <p:spPr>
          <a:xfrm>
            <a:off x="1835696" y="2180641"/>
            <a:ext cx="2304256" cy="1571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835696" y="3752131"/>
            <a:ext cx="2304256" cy="32019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РЫБИЙ ЖИР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1"/>
          <a:stretch/>
        </p:blipFill>
        <p:spPr>
          <a:xfrm>
            <a:off x="5018812" y="2189425"/>
            <a:ext cx="2217484" cy="1553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5015504" y="3741785"/>
            <a:ext cx="2220792" cy="33054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ЛЬНЯНОЕ МАСЛО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7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ультимегин_подложки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/>
          </p:nvPr>
        </p:nvGraphicFramePr>
        <p:xfrm>
          <a:off x="404304" y="2420888"/>
          <a:ext cx="8344160" cy="290068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4172080">
                  <a:extLst>
                    <a:ext uri="{9D8B030D-6E8A-4147-A177-3AD203B41FA5}">
                      <a16:colId xmlns:a16="http://schemas.microsoft.com/office/drawing/2014/main" val="2701138519"/>
                    </a:ext>
                  </a:extLst>
                </a:gridCol>
                <a:gridCol w="4172080">
                  <a:extLst>
                    <a:ext uri="{9D8B030D-6E8A-4147-A177-3AD203B41FA5}">
                      <a16:colId xmlns:a16="http://schemas.microsoft.com/office/drawing/2014/main" val="1377787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ЭЙКОЗАПЕНТАЕНОВАЯ КИСЛОТА (ЭПК)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ДОКОЗАГЕКСАЕНОВАЯ КИСЛОТА (ДГК)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831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 smtClean="0"/>
                        <a:t>Проявляет противовоспалительную активность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 smtClean="0"/>
                        <a:t>Антиатеросклеротическое действие (снижение холестерина и триглицеридов в крови)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 smtClean="0"/>
                        <a:t>Антиагрегационное действие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 smtClean="0"/>
                        <a:t>Иммуномодулирующий эффект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 smtClean="0"/>
                        <a:t>Важна для правильного развития и поддержки функционирования сетчатки глаза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Снижает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уровень триглицеридов, обладает мягким гипотензивным действием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Важна для формирования мозга и зрения ребёнка, полезна для мозгового кровообращения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Предотвращает накопление жира в организме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Обладает противовоспалительной активностью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Поддерживает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работу ЦНС, поддерживает эмоциональный статус, влияет на память и концентрацию внимания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77929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61523" y="1484784"/>
            <a:ext cx="8379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РЫБИЙ ЖИР </a:t>
            </a:r>
            <a:r>
              <a:rPr lang="ru-RU" sz="2000" dirty="0" smtClean="0"/>
              <a:t>СОДЕРЖИТ НАИБОЛЕЕ ВАЖНЫЕ ПНЖК ОМЕГА-3: ЭЙКОЗАПЕНТАЕНОВУЮ КИСЛОТУ И ДОКОЗАГЕКСАЕНОВУЮ КИСЛОТУ. 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8" y="544522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ЯВЛЯЯСЬ ИСТОЧНИКОВ ЭПК И ДГК, </a:t>
            </a:r>
          </a:p>
          <a:p>
            <a:pPr algn="ctr"/>
            <a:r>
              <a:rPr lang="ru-RU" dirty="0" smtClean="0"/>
              <a:t>«МУЛЬТИМЕГИН» ПОДДЕРЖИВАЕТ РАБОТУ ВСЕГО ОРГАНИЗМА!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55068" y="6304002"/>
            <a:ext cx="611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</a:t>
            </a:r>
            <a:endParaRPr lang="ru-RU" sz="3000" dirty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96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Мультимегин_подложки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913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536" y="1340768"/>
            <a:ext cx="468052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</a:rPr>
              <a:t>ЭТО ВАЖНО!</a:t>
            </a:r>
            <a:endParaRPr lang="ru-RU" sz="2400" dirty="0" smtClean="0">
              <a:solidFill>
                <a:srgbClr val="FF0000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ЭПК </a:t>
            </a:r>
            <a:r>
              <a:rPr lang="ru-RU" dirty="0"/>
              <a:t>и ДГК в составе БАД «МультиМегин» производится только из мышечной ткани высокосортных видов рыб. Именно такой рыбий жир содержит больше всего омега-3 жирных кислот и не содержит токсических веществ. </a:t>
            </a:r>
            <a:endParaRPr lang="ru-RU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В процессе производства жир проходит несколько стадий очистки и </a:t>
            </a:r>
            <a:r>
              <a:rPr lang="ru-RU" b="1" dirty="0" smtClean="0"/>
              <a:t>более 200 проверок качества.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66986" y="1772816"/>
            <a:ext cx="3528392" cy="4680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50063" y="1916832"/>
            <a:ext cx="2926393" cy="4536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600" b="1" dirty="0" smtClean="0"/>
              <a:t>ПОЧЕМУ ВАЖНО ЗНАТЬ ИСТОЧНИК ПРОИСХОЖДЕНИЯ РЫБЬЕГО ЖИРА В ПРОДУКТЕ?</a:t>
            </a:r>
          </a:p>
          <a:p>
            <a:pPr marL="0" indent="0">
              <a:buNone/>
            </a:pPr>
            <a:r>
              <a:rPr lang="ru-RU" sz="1600" dirty="0" smtClean="0"/>
              <a:t>Жир из печени рыб менее предпочтителен, чем жир из мышечной ткани.</a:t>
            </a:r>
          </a:p>
          <a:p>
            <a:pPr marL="0" indent="0">
              <a:buNone/>
            </a:pPr>
            <a:r>
              <a:rPr lang="ru-RU" sz="1600" dirty="0" smtClean="0"/>
              <a:t>Это связано с тем, что печень - это фильтрующий орган, который защищает организм от токсинов. Через нее проходят и задерживаются все попавшие вовнутрь яды, антибиотики и другие инородные опасные вещества, которые потенциально несут угрозу всему организму. </a:t>
            </a:r>
          </a:p>
          <a:p>
            <a:pPr marL="0" indent="0">
              <a:buNone/>
            </a:pPr>
            <a:r>
              <a:rPr lang="ru-RU" sz="1600" dirty="0" smtClean="0"/>
              <a:t>Кроме того, масло печени рыб содержит большое количество витамина Д</a:t>
            </a:r>
            <a:r>
              <a:rPr lang="ru-RU" sz="1200" dirty="0" smtClean="0"/>
              <a:t>3</a:t>
            </a:r>
            <a:r>
              <a:rPr lang="ru-RU" sz="1600" dirty="0" smtClean="0"/>
              <a:t>, передозировка которого так же опасна как и недостаток. 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653015"/>
            <a:ext cx="1940177" cy="1301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\\FILER\Artlife\дизайнеры\Продукция_3D\БАДы 3D\NEW design\Мультимегин\multimegin_120_m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2057" y="4437112"/>
            <a:ext cx="1296144" cy="225529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3" y="6162786"/>
            <a:ext cx="1408275" cy="3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6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ультимегин_подложки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779912" y="4459006"/>
            <a:ext cx="5093314" cy="14832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ПРЕИМУЩЕСТВО  ЛЬНЯНОГО МАСЛА  В СОСТАВЕ МЯГКИХ ЖЕЛАТИНОВЫХ КАПСУЛ  ПЕРЕД  БУТЫЛИРОВАННЫМ: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ЗАЩИЩЕНО ОТ КОНТАКТА С ВОЗДУХОМ И СОЛНЕЧНЫМ СВЕТОМ, ЗА СЧЕТ ЧЕГО НЕ ПОДВЕРГАЕТСЯ ОКИСЛЕНИЮ!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7" name="Объект 7"/>
          <p:cNvGraphicFramePr>
            <a:graphicFrameLocks noGrp="1"/>
          </p:cNvGraphicFramePr>
          <p:nvPr>
            <p:ph idx="1"/>
            <p:extLst/>
          </p:nvPr>
        </p:nvGraphicFramePr>
        <p:xfrm>
          <a:off x="4292039" y="1628800"/>
          <a:ext cx="4581187" cy="2663572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4581187">
                  <a:extLst>
                    <a:ext uri="{9D8B030D-6E8A-4147-A177-3AD203B41FA5}">
                      <a16:colId xmlns:a16="http://schemas.microsoft.com/office/drawing/2014/main" val="1377787475"/>
                    </a:ext>
                  </a:extLst>
                </a:gridCol>
              </a:tblGrid>
              <a:tr h="38733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АЛЬФА-ЛИНОЛЕНОВАЯ КИСЛОТА (АЛК)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831401"/>
                  </a:ext>
                </a:extLst>
              </a:tr>
              <a:tr h="2276241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</a:rPr>
                        <a:t>Правильное развитие головного мозга, органов зрения, половых желез 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</a:rPr>
                        <a:t>Передача нервных импульсов; борьба со стрессом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</a:rPr>
                        <a:t>Мозговая активность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</a:rPr>
                        <a:t>Выработка простагландина Е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</a:rPr>
                        <a:t>Регулировка артериального давления и уровня холестерина в крови, очистка кровеносных сосудов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</a:rPr>
                        <a:t>Сохранение влаги в коже и волосах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77929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1560" y="1845548"/>
            <a:ext cx="331565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700" b="1" dirty="0" smtClean="0"/>
              <a:t>ЛЬНЯНОЕ МАСЛО </a:t>
            </a:r>
            <a:r>
              <a:rPr lang="ru-RU" sz="1700" dirty="0" smtClean="0"/>
              <a:t>в комплексе «МультиМегин» содержит важную </a:t>
            </a:r>
            <a:r>
              <a:rPr lang="ru-RU" sz="1700" b="1" dirty="0" smtClean="0"/>
              <a:t>альфа-линоленовую кислоту (АЛК)</a:t>
            </a:r>
            <a:r>
              <a:rPr lang="ru-RU" sz="1700" dirty="0" smtClean="0"/>
              <a:t>.</a:t>
            </a:r>
          </a:p>
          <a:p>
            <a:pPr lvl="0"/>
            <a:r>
              <a:rPr lang="ru-RU" sz="1700" dirty="0" smtClean="0"/>
              <a:t>В производстве продукта используется масло, полученное  холодным </a:t>
            </a:r>
            <a:r>
              <a:rPr lang="ru-RU" sz="1700" dirty="0"/>
              <a:t>прессованием – </a:t>
            </a:r>
            <a:r>
              <a:rPr lang="ru-RU" sz="1700" dirty="0" smtClean="0"/>
              <a:t>с сохранением максимального количества полезных компонентов сырья. </a:t>
            </a:r>
            <a:endParaRPr lang="ru-RU" sz="17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682084"/>
            <a:ext cx="2016224" cy="1260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55068" y="6304002"/>
            <a:ext cx="611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</a:t>
            </a:r>
            <a:endParaRPr lang="ru-RU" sz="3000" dirty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656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713"/>
            <a:ext cx="9180512" cy="688538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788024" y="1628800"/>
            <a:ext cx="4211960" cy="280831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75656" y="238218"/>
            <a:ext cx="676875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ЛЮТЕИН</a:t>
            </a:r>
            <a:r>
              <a:rPr lang="ru-RU" sz="3200" b="1" dirty="0" smtClean="0">
                <a:latin typeface="Arial" pitchFamily="34" charset="0"/>
                <a:ea typeface="+mn-ea"/>
                <a:cs typeface="Arial" pitchFamily="34" charset="0"/>
              </a:rPr>
              <a:t> И ЗЕАКСАНТИН – </a:t>
            </a:r>
            <a:r>
              <a:rPr lang="ru-RU" sz="2800" dirty="0" smtClean="0">
                <a:latin typeface="Arial" pitchFamily="34" charset="0"/>
                <a:ea typeface="+mn-ea"/>
                <a:cs typeface="Arial" pitchFamily="34" charset="0"/>
              </a:rPr>
              <a:t>нутриенты для поддержки зрения</a:t>
            </a:r>
            <a:endParaRPr lang="ru-RU" sz="28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430" y="1412776"/>
            <a:ext cx="3954562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</a:rPr>
              <a:t>ЗЕАКСАНТИН И </a:t>
            </a:r>
            <a:r>
              <a:rPr lang="ru-RU" b="1" dirty="0" smtClean="0">
                <a:solidFill>
                  <a:srgbClr val="C00000"/>
                </a:solidFill>
              </a:rPr>
              <a:t>ЛЮТЕИН </a:t>
            </a:r>
            <a:r>
              <a:rPr lang="ru-RU" sz="1500" i="1" dirty="0"/>
              <a:t>(</a:t>
            </a:r>
            <a:r>
              <a:rPr lang="ru-RU" sz="1500" i="1" dirty="0" smtClean="0"/>
              <a:t>источник-  </a:t>
            </a:r>
            <a:r>
              <a:rPr lang="ru-RU" sz="1500" i="1" dirty="0"/>
              <a:t>натуральный экстракт календулы) </a:t>
            </a:r>
            <a:r>
              <a:rPr lang="ru-RU" dirty="0"/>
              <a:t>– </a:t>
            </a:r>
            <a:r>
              <a:rPr lang="ru-RU" sz="1500" dirty="0"/>
              <a:t>природные пигменты, относящиеся к группе каротиноидов. Они оказывают мощный антиоксидантный эффект и препятствуют повреждению </a:t>
            </a:r>
            <a:r>
              <a:rPr lang="ru-RU" sz="1500" dirty="0" smtClean="0"/>
              <a:t>сетчатки глаза </a:t>
            </a:r>
            <a:r>
              <a:rPr lang="ru-RU" sz="1500" dirty="0"/>
              <a:t>УФ-излучением (задерживают до 60 % вредного излучения, разрушающего сетчатку). </a:t>
            </a:r>
          </a:p>
          <a:p>
            <a:pPr algn="just">
              <a:spcAft>
                <a:spcPts val="600"/>
              </a:spcAft>
            </a:pPr>
            <a:r>
              <a:rPr lang="ru-RU" sz="1500" dirty="0"/>
              <a:t>Чем выше плотность лютеина в сетчатке, тем ниже риск её повреждения. </a:t>
            </a:r>
            <a:r>
              <a:rPr lang="ru-RU" sz="1500" dirty="0" smtClean="0"/>
              <a:t>Из-за </a:t>
            </a:r>
            <a:r>
              <a:rPr lang="ru-RU" sz="1500" dirty="0"/>
              <a:t>недостатка лютеина в пище </a:t>
            </a:r>
            <a:r>
              <a:rPr lang="ru-RU" sz="1500" dirty="0" smtClean="0"/>
              <a:t>происходит снижение </a:t>
            </a:r>
            <a:r>
              <a:rPr lang="ru-RU" sz="1500" dirty="0"/>
              <a:t>защитной функции </a:t>
            </a:r>
            <a:r>
              <a:rPr lang="ru-RU" sz="1500" dirty="0" smtClean="0"/>
              <a:t>сетчатки, что приводит </a:t>
            </a:r>
            <a:r>
              <a:rPr lang="ru-RU" sz="1500" dirty="0"/>
              <a:t>к дистрофии пигментного слоя сетчатки и </a:t>
            </a:r>
            <a:r>
              <a:rPr lang="ru-RU" sz="1500" dirty="0" smtClean="0"/>
              <a:t>снижению </a:t>
            </a:r>
            <a:r>
              <a:rPr lang="ru-RU" sz="1500" dirty="0"/>
              <a:t>зрения.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9592" y="5043582"/>
            <a:ext cx="7344816" cy="126573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500" b="1" dirty="0" smtClean="0">
                <a:solidFill>
                  <a:srgbClr val="C00000"/>
                </a:solidFill>
              </a:rPr>
              <a:t>СОЧЕТАНИЕ ПНЖК И ЛЮТЕИНА </a:t>
            </a:r>
          </a:p>
          <a:p>
            <a:pPr lvl="0" algn="ctr"/>
            <a:r>
              <a:rPr lang="ru-RU" sz="1500" b="1" dirty="0" smtClean="0">
                <a:solidFill>
                  <a:srgbClr val="C00000"/>
                </a:solidFill>
              </a:rPr>
              <a:t>В «МУЛЬТИМЕГИНЕ» ЯВЛЯЕТСЯ БОЛЬШИМ ПРЕИМУЩЕСТВОМ ПРОДУКТА. </a:t>
            </a:r>
          </a:p>
          <a:p>
            <a:pPr lvl="0" algn="ctr"/>
            <a:r>
              <a:rPr lang="ru-RU" sz="1500" b="1" dirty="0" smtClean="0">
                <a:solidFill>
                  <a:srgbClr val="C00000"/>
                </a:solidFill>
              </a:rPr>
              <a:t>ОМЕГА-3 ОКАЗЫВАЮТ ПРОТИВОВОСПАЛИТЕЛЬНОЕ ДЕЙСТВИЕ В СЕТЧАТКЕ ГЛАЗА и СПОСОБСТВУЕТ УСВОЕНИЮ ЛЮТЕИНА.</a:t>
            </a:r>
            <a:endParaRPr lang="ru-RU" sz="15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8064" y="436510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МЕХАНИЗМ ЗАЩИТНЫХ РЕАКЦИЙ ЛЮТЕИНА И ЗЕАКСАНТИНА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D:\work\маркетинг\БАДы\Мультимегин\презентационное\таблиц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4032448" cy="257961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55068" y="6304002"/>
            <a:ext cx="611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</a:t>
            </a:r>
            <a:endParaRPr lang="ru-RU" sz="3000" dirty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ультимегин_подложки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6304002"/>
            <a:ext cx="611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</a:t>
            </a:r>
            <a:endParaRPr lang="ru-RU" sz="3000" dirty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484784" y="3933056"/>
            <a:ext cx="16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. 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3" y="1124744"/>
            <a:ext cx="8424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ВИТАМИНЫ,</a:t>
            </a:r>
            <a:r>
              <a:rPr lang="ru-RU" sz="1600" dirty="0" smtClean="0"/>
              <a:t> ВХОДЯЩИЕ В СОСТАВ КОМПЛЕКСА «МУЛЬТИМЕГИН», </a:t>
            </a:r>
          </a:p>
          <a:p>
            <a:pPr algn="ctr"/>
            <a:r>
              <a:rPr lang="ru-RU" sz="1600" dirty="0" smtClean="0"/>
              <a:t>ВОСПОЛНЯЮТ ДЕФИЦИТ И ОБЕСПЕЧИВАЮТ РЕЗЕРВ ВАЖНЕЙШИХ НУТРИЕНТОВ.</a:t>
            </a:r>
            <a:endParaRPr lang="ru-RU" sz="16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95536" y="1772815"/>
          <a:ext cx="8640960" cy="445949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1226464847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1142978507"/>
                    </a:ext>
                  </a:extLst>
                </a:gridCol>
              </a:tblGrid>
              <a:tr h="29066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НАИМЕНОВАНИЕ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ДЕЙСТВИЕ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647533"/>
                  </a:ext>
                </a:extLst>
              </a:tr>
              <a:tr h="48443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ЖИРОРАСТВОРИМЫЕ ВИТАМИНЫ – АЛЬФА-ТОКОФЕРОЛ, БЕТА-КАРОТИН, ХОЛЕКАЛЬЦИФЕРОЛ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Обладают антиоксидантными свойствами, принимают активное участие в построении скелета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за счет активации фосфор-кальциевого обмена. 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732217"/>
                  </a:ext>
                </a:extLst>
              </a:tr>
              <a:tr h="804114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ВИТАМИН А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Отвечает за «цветность» зрения, его остроту в сумерках и темноте, скорость адаптации глаз при смене освещения. Повышает сопротивляемость организма к инфекциям. Улучшает состояние кожных покровов и волос.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624027"/>
                  </a:ext>
                </a:extLst>
              </a:tr>
              <a:tr h="89346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ВИТАМИН Е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Является мощным антиоксидантом, связывающим молекулы активного кислорода, которые образуются в ходе биохимических процессов</a:t>
                      </a:r>
                      <a:r>
                        <a:rPr lang="ru-RU" sz="1200" baseline="0" dirty="0" smtClean="0"/>
                        <a:t> и повреждают здоровые клетки.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Усиливает усвоение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бета-каротина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ПНЖК. Поддерживает здоровое развитие половых и эндокринных желез.</a:t>
                      </a:r>
                      <a:endParaRPr lang="ru-RU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970116"/>
                  </a:ext>
                </a:extLst>
              </a:tr>
              <a:tr h="1161497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ВИТАМИНЫ ГРУППЫ В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Коферменты биохимических реакций, участники всех жизненно-важных процессов в организме. Укрепляют нервную систему, отвечают за энергетический обмен, поддерживают здоровье пищеварительной системы, помогают стабилизировать уровень сахара в крови, поддерживают работу иммунной системы. Способствуют усвоению ПНЖК тканями.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663809"/>
                  </a:ext>
                </a:extLst>
              </a:tr>
              <a:tr h="758322">
                <a:tc>
                  <a:txBody>
                    <a:bodyPr/>
                    <a:lstStyle/>
                    <a:p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-АСКОРБИНОВАЯ КИСЛОТА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Повышает сопротивляемость инфекциям и адаптивные возможности организма. Стимулирует рост, обмен веществ, деятельность эндокринных желез, кроветворение, формирование костной и зубной ткани.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509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692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Мультимегин_подложки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D:\Клипарты\027875645-girl-stack-color-book.jpeg"/>
          <p:cNvPicPr>
            <a:picLocks noChangeAspect="1" noChangeArrowheads="1"/>
          </p:cNvPicPr>
          <p:nvPr/>
        </p:nvPicPr>
        <p:blipFill>
          <a:blip r:embed="rId3" cstate="print"/>
          <a:srcRect t="5552" r="3967" b="30601"/>
          <a:stretch>
            <a:fillRect/>
          </a:stretch>
        </p:blipFill>
        <p:spPr bwMode="auto">
          <a:xfrm>
            <a:off x="5292080" y="2276872"/>
            <a:ext cx="2160240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176274"/>
            <a:ext cx="6912768" cy="8125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100" b="1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КОМУ РЕКОМЕНДОВАН?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25"/>
          <a:stretch/>
        </p:blipFill>
        <p:spPr>
          <a:xfrm>
            <a:off x="1763688" y="2276872"/>
            <a:ext cx="2057400" cy="1646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691680" y="3789040"/>
            <a:ext cx="2232248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ДЕТИ </a:t>
            </a:r>
          </a:p>
          <a:p>
            <a:pPr>
              <a:lnSpc>
                <a:spcPct val="110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ОТ 3-Х ЛЕТ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220072" y="3717032"/>
            <a:ext cx="2304256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ПОДРОСТКИ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576" y="4892967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«МУЛЬТИМЕГИН» – КОМПЛЕКСНЫЙ ПРЕПАРАТ, КОТОРЫЙ МОЖЕТ СТАТЬ ЧАСТЬЮ СБАЛАНСИРОВАННОЙ ДИЕТЫ И ПРЕДОСТАВИТЬ ЦЕННЫЕ ПРЕИМУЩЕСТВА ДЛЯ ЗДОРОВЬЯ НА КАЖДОМ ЖИЗНЕННОМ ЭТАПЕ – </a:t>
            </a:r>
          </a:p>
          <a:p>
            <a:pPr algn="ctr"/>
            <a:r>
              <a:rPr lang="ru-RU" dirty="0" smtClean="0"/>
              <a:t>ОТ РАННЕГО ВОЗРАСТА И ДО ЗРЕЛЫХ ЛЕТ. 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-972616" y="4869160"/>
            <a:ext cx="1584176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581336" y="6307590"/>
            <a:ext cx="611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</a:t>
            </a:r>
            <a:endParaRPr lang="ru-RU" sz="3000" dirty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9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ультимегин_подложки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39552" y="1249812"/>
            <a:ext cx="8208912" cy="812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МУЛЬТИМЕГИН – АКТИВАТОР РОСТА И РАЗВИТИЯ </a:t>
            </a:r>
          </a:p>
          <a:p>
            <a:pPr>
              <a:lnSpc>
                <a:spcPts val="22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ДЕТЕЙ И ПОДРОСТКОВ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769" y="2060848"/>
            <a:ext cx="8538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ФУНДАМЕНТ ЗДОРОВЬЯ ЗАКЛАДЫВАЕТСЯ В ДЕТСТВЕ, КАК И ПРИВЫЧКА К ЗДОРОВОМУ ОБРАЗУ ЖИЗНИ. АКТИВНО РАЗВИВАЮЩИЙСЯ ОРГАНИЗМ ДОЛЖЕН ЕЖЕДНЕВНО ПОЛУЧАТЬ ВИТАМИНЫ, МИКРОЭЛЕМЕНТЫ, ПНЖК, ПОТРЕБНОСТЬ В КОТОРЫХ НЕ МОЖЕТ ВОСПОЛНИТЬ СЕГОДНЯ ДАЖЕ САМЫЙ СБАЛАНСИРОВАННЫЙ РАЦИОН. МУЛЬТИМЕГИН РАБОТАЕТ КАК АКТИВАТОР, ПОМОГАЯ ОРГАНИЗМУ РЕБЕНКА РАЗВИВАТЬСЯ ПРАВИЛЬНО.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476672" y="6309320"/>
            <a:ext cx="611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</a:t>
            </a:r>
            <a:endParaRPr lang="ru-RU" sz="3000" dirty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8" name="Рисунок 7" descr="плаш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32762"/>
            <a:ext cx="9143999" cy="2209644"/>
          </a:xfrm>
          <a:prstGeom prst="rect">
            <a:avLst/>
          </a:prstGeom>
        </p:spPr>
      </p:pic>
      <p:pic>
        <p:nvPicPr>
          <p:cNvPr id="13" name="Picture 2" descr="\\FILER\Artlife\дизайнеры\Продукция_3D\БАДы 3D\NEW design\Мультимегин\multimegin_120_m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704532"/>
            <a:ext cx="1579772" cy="2748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0517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63688" y="197874"/>
            <a:ext cx="6049434" cy="1008112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ru-RU" sz="3200" b="1" dirty="0" smtClean="0">
                <a:latin typeface="Arial" pitchFamily="34" charset="0"/>
                <a:ea typeface="+mn-ea"/>
                <a:cs typeface="Arial" pitchFamily="34" charset="0"/>
              </a:rPr>
              <a:t>ОСНОВНЫЕ ДЕФЕКТЫ ПИТАНИЯ НАСЕЛЕНИЯ РФ</a:t>
            </a:r>
            <a:endParaRPr lang="ru-RU" sz="32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Рисунок 6" descr="пищ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628800"/>
            <a:ext cx="741044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3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Мультимегин_подложки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6309320"/>
            <a:ext cx="611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</a:t>
            </a:r>
            <a:endParaRPr lang="ru-RU" sz="3000" dirty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25"/>
          <a:stretch/>
        </p:blipFill>
        <p:spPr>
          <a:xfrm>
            <a:off x="383437" y="1340768"/>
            <a:ext cx="1889186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3437" y="3437670"/>
            <a:ext cx="45486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000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24491"/>
              </p:ext>
            </p:extLst>
          </p:nvPr>
        </p:nvGraphicFramePr>
        <p:xfrm>
          <a:off x="2555776" y="1254472"/>
          <a:ext cx="6336704" cy="46228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6336704">
                  <a:extLst>
                    <a:ext uri="{9D8B030D-6E8A-4147-A177-3AD203B41FA5}">
                      <a16:colId xmlns:a16="http://schemas.microsoft.com/office/drawing/2014/main" val="35116560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ПРЕИМУЩЕСТВА ДЛЯ ДЕТЕ</a:t>
                      </a:r>
                      <a:r>
                        <a:rPr lang="ru-RU" baseline="0" dirty="0" smtClean="0"/>
                        <a:t>Й (3-14 ЛЕТ)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293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dirty="0" smtClean="0"/>
                        <a:t>Обеспечивает поддержку процессов роста и развития, особенно в период формирования костей, зубов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dirty="0" smtClean="0"/>
                        <a:t>Поддерживает правильную работу нервной системы, сердца, органов зрения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dirty="0" smtClean="0"/>
                        <a:t>Повышает концентрацию внимания и усидчивость, улучшает способности к обучению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ru-RU" sz="1600" dirty="0" smtClean="0"/>
                        <a:t>Препятствует снижению зрения из-за высоких зрительных нагрузок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ru-RU" sz="1600" dirty="0" smtClean="0"/>
                        <a:t>Помогает укрепить иммунитет, профилактика респираторных заболеваний (особенно у часто болеющих детей) 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ru-RU" sz="1600" dirty="0" smtClean="0"/>
                        <a:t>Может использоваться для профилактики аллергии, астмы, кожных заболеваний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429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РЕКОМЕНДАЦИИ ПО ПРИМЕНЕНИЮ, ДОЗИРОВКА:</a:t>
                      </a:r>
                    </a:p>
                    <a:p>
                      <a:r>
                        <a:rPr lang="ru-RU" sz="1500" dirty="0" smtClean="0"/>
                        <a:t>Принимать детям (3-7 лет)  по 1 капсуле 1 раз в день во время еды. Принимать детям и подросткам (7-14 лет, 14-18 лет) по 1 капсуле 2 раза в день во время еды. </a:t>
                      </a:r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794617"/>
                  </a:ext>
                </a:extLst>
              </a:tr>
            </a:tbl>
          </a:graphicData>
        </a:graphic>
      </p:graphicFrame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09944" y="2708920"/>
            <a:ext cx="2304256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ДЕТИ </a:t>
            </a:r>
          </a:p>
          <a:p>
            <a:pPr>
              <a:lnSpc>
                <a:spcPct val="110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ОТ 3-Х ЛЕТ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9944" y="4008294"/>
            <a:ext cx="23045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 ОТЛИЧИЕ ОТ МНОГИХ ДРУГИХ ДЕТСКИХ КОМПЛЕКСОВ (В ФОРМЕ ПАСТИЛОК, СИРОПОВ, ЖЕВАТЕЛЬНЫХ КОНФЕТ) «МУЛЬТИМЕГИН» НЕ СОДЕРЖИТ ИСКУССТВЕННЫХ АРОМАТИЗАТОРОВ, САХАРА, ПОДСЛАСТИТЕЛЕЙ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Мультимегин_подложки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2168" y="6309320"/>
            <a:ext cx="6119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</a:t>
            </a:r>
            <a:endParaRPr lang="ru-RU" sz="3000" dirty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702" y="2996952"/>
            <a:ext cx="243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ПОДРОСТКИ</a:t>
            </a:r>
            <a:endParaRPr lang="ru-RU" sz="2400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022380"/>
              </p:ext>
            </p:extLst>
          </p:nvPr>
        </p:nvGraphicFramePr>
        <p:xfrm>
          <a:off x="2780239" y="1184880"/>
          <a:ext cx="6096000" cy="49123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5116560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ПРЕИМУЩЕСТВА</a:t>
                      </a:r>
                      <a:r>
                        <a:rPr lang="ru-RU" sz="1600" baseline="0" dirty="0" smtClean="0"/>
                        <a:t> ДЛЯ ПОДРОСТКОВ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293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dirty="0" smtClean="0"/>
                        <a:t>Поддержка здорового развития мозга и нервной системы, репродуктивной системы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dirty="0" smtClean="0"/>
                        <a:t>Поддержка</a:t>
                      </a:r>
                      <a:r>
                        <a:rPr lang="ru-RU" sz="1600" baseline="0" dirty="0" smtClean="0"/>
                        <a:t> нормального обмена веществ, предупреждает  набор лишнего веса и развитие ожирения</a:t>
                      </a:r>
                      <a:endParaRPr lang="ru-RU" sz="1600" dirty="0" smtClean="0"/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dirty="0" smtClean="0"/>
                        <a:t>Улучшает состояние</a:t>
                      </a:r>
                      <a:r>
                        <a:rPr lang="ru-RU" sz="1600" baseline="0" dirty="0" smtClean="0"/>
                        <a:t> кожи, помогает бороться с акне</a:t>
                      </a:r>
                      <a:endParaRPr lang="ru-RU" sz="160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600" dirty="0" smtClean="0"/>
                        <a:t>Препятствует снижению зрения из-за высоких зрительных нагрузок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dirty="0" smtClean="0"/>
                        <a:t>Способствует профилактике аллергии, астмы, кожных заболеваний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600" dirty="0" smtClean="0"/>
                        <a:t>Повышает концентрацию внимания, помогает нормализовать</a:t>
                      </a:r>
                      <a:r>
                        <a:rPr lang="ru-RU" sz="1600" baseline="0" dirty="0" smtClean="0"/>
                        <a:t> эмоциональный статус, повышает устойчивость к высоким психоэмоциональным нагрузкам</a:t>
                      </a:r>
                      <a:endParaRPr lang="ru-RU" sz="1600" dirty="0" smtClean="0"/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429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РЕКОМЕНДАЦИИ ПО ПРИМЕНЕНИЮ, ДОЗИРОВКА:</a:t>
                      </a:r>
                    </a:p>
                    <a:p>
                      <a:r>
                        <a:rPr lang="ru-RU" sz="1600" dirty="0" smtClean="0"/>
                        <a:t>Принимать детям (14-8 лет)  по 1 капсуле 2 раза в день во время еды.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794617"/>
                  </a:ext>
                </a:extLst>
              </a:tr>
            </a:tbl>
          </a:graphicData>
        </a:graphic>
      </p:graphicFrame>
      <p:pic>
        <p:nvPicPr>
          <p:cNvPr id="7" name="Picture 2" descr="D:\Клипарты\027875645-girl-stack-color-book.jpeg"/>
          <p:cNvPicPr>
            <a:picLocks noChangeAspect="1" noChangeArrowheads="1"/>
          </p:cNvPicPr>
          <p:nvPr/>
        </p:nvPicPr>
        <p:blipFill>
          <a:blip r:embed="rId3" cstate="print"/>
          <a:srcRect t="5552" r="3967" b="30601"/>
          <a:stretch>
            <a:fillRect/>
          </a:stretch>
        </p:blipFill>
        <p:spPr bwMode="auto">
          <a:xfrm>
            <a:off x="395536" y="1340768"/>
            <a:ext cx="1944216" cy="1490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35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ультимегин_подложки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1680" y="164125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МУЛЬТИМЕГИН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ЭТО ВЫГОДНО!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16016" y="2276872"/>
            <a:ext cx="4176464" cy="34563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5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4048" y="2382842"/>
            <a:ext cx="374441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АПТЕЧНЫЕ КОМПЛЕКСЫ</a:t>
            </a:r>
          </a:p>
          <a:p>
            <a:r>
              <a:rPr lang="ru-RU" dirty="0" smtClean="0"/>
              <a:t>Комплекс ПНЖК -  566 рублей*</a:t>
            </a:r>
          </a:p>
          <a:p>
            <a:r>
              <a:rPr lang="ru-RU" dirty="0" smtClean="0"/>
              <a:t>Комплекс Лютеин+зеаксантин – 600 рублей* -</a:t>
            </a:r>
          </a:p>
          <a:p>
            <a:r>
              <a:rPr lang="ru-RU" dirty="0" smtClean="0"/>
              <a:t>Витамины – 528 рублей*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СТОИМОСТЬ МЕСЯЧНОГО КУРСА ИЗ 3-Х ПРОДУКТОВ –1694 РУБЛЯ</a:t>
            </a:r>
          </a:p>
          <a:p>
            <a:endParaRPr lang="ru-RU" dirty="0"/>
          </a:p>
          <a:p>
            <a:r>
              <a:rPr lang="ru-RU" sz="1200" i="1" dirty="0" smtClean="0"/>
              <a:t>*средняя цена, рассчитанная на основании анализа 5 популярных аптечных препаратов</a:t>
            </a:r>
            <a:endParaRPr lang="ru-RU" sz="1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6488" y="2307654"/>
            <a:ext cx="3966320" cy="342560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5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528" y="2413625"/>
            <a:ext cx="3744416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МУЛЬТИМЕГИН</a:t>
            </a:r>
          </a:p>
          <a:p>
            <a:r>
              <a:rPr lang="ru-RU" dirty="0" smtClean="0"/>
              <a:t>Упаковка – 120 капсул</a:t>
            </a:r>
          </a:p>
          <a:p>
            <a:r>
              <a:rPr lang="ru-RU" dirty="0" smtClean="0"/>
              <a:t>Суточная доза – 2 капсулы в день</a:t>
            </a:r>
          </a:p>
          <a:p>
            <a:r>
              <a:rPr lang="ru-RU" dirty="0" smtClean="0"/>
              <a:t>Расход упаковки – 2 месяца</a:t>
            </a:r>
          </a:p>
          <a:p>
            <a:r>
              <a:rPr lang="ru-RU" dirty="0" smtClean="0"/>
              <a:t>Рекомендуемая розничная цена* - 1233 рубля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СТОИМОСТЬ МЕСЯЧНОГО КУРСА – 616 РУБЛЕЙ</a:t>
            </a:r>
          </a:p>
          <a:p>
            <a:endParaRPr lang="ru-RU" dirty="0"/>
          </a:p>
          <a:p>
            <a:r>
              <a:rPr lang="ru-RU" sz="1100" i="1" dirty="0" smtClean="0"/>
              <a:t>*без учета скидки дистрибьютора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104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ультимегин_подложки2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7" y="4002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9551" y="1484784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КОНКУРЕНТНЫЕ ПРЕИМУЩЕСТВА ПРОДУКТА</a:t>
            </a:r>
            <a:r>
              <a:rPr lang="ru-RU" sz="2000" b="1" dirty="0" smtClean="0">
                <a:solidFill>
                  <a:srgbClr val="C00000"/>
                </a:solidFill>
              </a:rPr>
              <a:t>: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018426"/>
              </p:ext>
            </p:extLst>
          </p:nvPr>
        </p:nvGraphicFramePr>
        <p:xfrm>
          <a:off x="323528" y="1196751"/>
          <a:ext cx="8640960" cy="5400601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2912762602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1635115746"/>
                    </a:ext>
                  </a:extLst>
                </a:gridCol>
              </a:tblGrid>
              <a:tr h="621422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43099"/>
                  </a:ext>
                </a:extLst>
              </a:tr>
              <a:tr h="658451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300" b="1" dirty="0" smtClean="0"/>
                        <a:t>КОМПЛЕКСНЫЙ СОСТАВ: </a:t>
                      </a:r>
                      <a:r>
                        <a:rPr lang="ru-RU" sz="1300" b="0" dirty="0" smtClean="0"/>
                        <a:t>ПНЖК, витамины, каротиноиды. Дозировки соответствуют АУП.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300" b="1" dirty="0" smtClean="0"/>
                        <a:t>Не содержит искусственных ароматизаторов, сахара и подсластителей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702924"/>
                  </a:ext>
                </a:extLst>
              </a:tr>
              <a:tr h="1430446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300" dirty="0" smtClean="0"/>
                        <a:t>ПНЖК – чистый и безопасный (более 200 проверок качества), произведен из мышечной ткани рыб, имеет</a:t>
                      </a:r>
                      <a:r>
                        <a:rPr lang="ru-RU" sz="1300" baseline="0" dirty="0" smtClean="0"/>
                        <a:t> </a:t>
                      </a:r>
                      <a:r>
                        <a:rPr lang="ru-RU" sz="1300" dirty="0" smtClean="0"/>
                        <a:t>высокое содержание ЭПК и ДГК. Содержание жирных кислот в составе комплекса доведено до 35% от минимальной суточной потребности, что позволяет поддерживать их количество на оптимальном уровне.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300" b="1" dirty="0" smtClean="0"/>
                        <a:t>ЭКОНОМИЧЕСКАЯ ВЫГОДА: </a:t>
                      </a:r>
                      <a:r>
                        <a:rPr lang="ru-RU" sz="1300" dirty="0" smtClean="0"/>
                        <a:t>вместо трех продуктов (отдельно для зрения, отдельно ПНЖК, отдельно витамины), потребитель может приобрести один. Фасовка</a:t>
                      </a:r>
                      <a:r>
                        <a:rPr lang="ru-RU" sz="1300" baseline="0" dirty="0" smtClean="0"/>
                        <a:t> 120 капсул – «семейный продукт». Может принимать и ребенок, и взрослый.</a:t>
                      </a:r>
                      <a:endParaRPr lang="ru-RU" sz="130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3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545602"/>
                  </a:ext>
                </a:extLst>
              </a:tr>
              <a:tr h="602293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300" dirty="0" smtClean="0"/>
                        <a:t>Добавлены Омега-3 растительного происхождения (источник АЛК, дополнительная</a:t>
                      </a:r>
                      <a:r>
                        <a:rPr lang="ru-RU" sz="1300" baseline="0" dirty="0" smtClean="0"/>
                        <a:t> </a:t>
                      </a:r>
                      <a:r>
                        <a:rPr lang="ru-RU" sz="1300" dirty="0" smtClean="0"/>
                        <a:t>защита от окисления).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300" b="1" dirty="0" smtClean="0"/>
                        <a:t>Разрешен для применения детям с 3-х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139837"/>
                  </a:ext>
                </a:extLst>
              </a:tr>
              <a:tr h="861079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300" dirty="0" smtClean="0"/>
                        <a:t>Содержит различные группы каротиноидов, которые позволяют усилить направленное действие продукта на орган зрения.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300" b="1" dirty="0" smtClean="0"/>
                        <a:t>Произведен по фармацевтическому стандарту </a:t>
                      </a:r>
                      <a:r>
                        <a:rPr lang="en-US" sz="1300" b="1" dirty="0" smtClean="0"/>
                        <a:t>GMP</a:t>
                      </a:r>
                      <a:endParaRPr lang="ru-RU" sz="13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884563"/>
                  </a:ext>
                </a:extLst>
              </a:tr>
              <a:tr h="71702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300" dirty="0" smtClean="0"/>
                        <a:t>Капсула небольшого размера удобна для применения детьми.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приемов – два раза в день, что упрощает бытовую нагрузку (не нужно носить с собой препарат, отслеживать схему приема)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452100"/>
                  </a:ext>
                </a:extLst>
              </a:tr>
              <a:tr h="50988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300" dirty="0" smtClean="0"/>
                        <a:t>Увеличение сроков хранения и сохранности активности всех компонентов.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ru-RU" sz="13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11351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83460" y="6198245"/>
            <a:ext cx="3981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</a:t>
            </a:r>
            <a:endParaRPr lang="ru-RU" sz="1600" dirty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65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ультимегин_подложки1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18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42317"/>
            <a:ext cx="8351912" cy="61555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СРАВНИТЕЛЬНЫЙ АНАЛИЗ СОСТАВОВ КОМПЛЕКСОВ С ПНЖК ДЛЯ ДЕТЕЙ</a:t>
            </a:r>
            <a:endParaRPr lang="ru-RU" sz="20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logotip_Artlif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60747"/>
            <a:ext cx="1407030" cy="44852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21489"/>
              </p:ext>
            </p:extLst>
          </p:nvPr>
        </p:nvGraphicFramePr>
        <p:xfrm>
          <a:off x="194538" y="1557874"/>
          <a:ext cx="8814108" cy="46836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59580360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3088517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42734512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75898090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50007097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60424562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05816546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705536600"/>
                    </a:ext>
                  </a:extLst>
                </a:gridCol>
                <a:gridCol w="849070">
                  <a:extLst>
                    <a:ext uri="{9D8B030D-6E8A-4147-A177-3AD203B41FA5}">
                      <a16:colId xmlns:a16="http://schemas.microsoft.com/office/drawing/2014/main" val="2694470789"/>
                    </a:ext>
                  </a:extLst>
                </a:gridCol>
                <a:gridCol w="663098">
                  <a:extLst>
                    <a:ext uri="{9D8B030D-6E8A-4147-A177-3AD203B41FA5}">
                      <a16:colId xmlns:a16="http://schemas.microsoft.com/office/drawing/2014/main" val="3882157434"/>
                    </a:ext>
                  </a:extLst>
                </a:gridCol>
                <a:gridCol w="821220">
                  <a:extLst>
                    <a:ext uri="{9D8B030D-6E8A-4147-A177-3AD203B41FA5}">
                      <a16:colId xmlns:a16="http://schemas.microsoft.com/office/drawing/2014/main" val="2584813031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Наименование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Кол-во капс.в день</a:t>
                      </a:r>
                      <a:endParaRPr lang="ru-RU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Источник рыбьего жира</a:t>
                      </a:r>
                      <a:endParaRPr lang="ru-RU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Рыбий жир</a:t>
                      </a:r>
                    </a:p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(ЭПК и ДГК)*</a:t>
                      </a:r>
                      <a:endParaRPr lang="ru-RU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Льняное масло (АЛК)</a:t>
                      </a:r>
                      <a:endParaRPr lang="ru-RU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Витамин </a:t>
                      </a:r>
                      <a:r>
                        <a:rPr lang="en-US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D3</a:t>
                      </a:r>
                      <a:endParaRPr lang="ru-RU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Витамин Е</a:t>
                      </a:r>
                      <a:endParaRPr lang="ru-RU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Бета-каротин</a:t>
                      </a:r>
                      <a:endParaRPr lang="ru-RU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Лютеин,</a:t>
                      </a:r>
                      <a:r>
                        <a:rPr lang="ru-RU" sz="1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зеаксантин, витамины группы В,  биотин</a:t>
                      </a:r>
                      <a:endParaRPr lang="ru-RU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Сахар/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Сахаро-заменители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Цена за месячный курс, руб.**</a:t>
                      </a:r>
                      <a:endParaRPr lang="ru-RU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7408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МУЛЬТИМЕГИН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Артлайф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Рыбий жир из мышечной ткани рыб (тригл.)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420 мг (сумма ЭПК и ДГК - 146 мг)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200 мг (АЛК - 88 мг)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нет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369319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ЗОЛОТАЯ РЫБКА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Сибирское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здоровье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из жира морских рыб/Этил. форма ПНЖК***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312 мг (ЭПК и ДГК в сумме 266 мг)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(количество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не указано)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нет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92145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КУСАЛОЧКА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Реал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капс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из рыб с коротким жизненным циклом (анчоусовые, ставридовые)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 мг (количество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ЭПК и ДГК не указано)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нет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568482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ВИТАМИН </a:t>
                      </a:r>
                      <a:r>
                        <a:rPr lang="en-US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MINI OMEGA-3</a:t>
                      </a: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Multi-Tabs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Не указан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550 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мг (в сумме сумма ЭПК и ДГК -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342 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мг)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ксилит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473427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KINDER ОМЕГА-3 Д/ДЕТЕЙ****,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Доппельгерц 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Не указан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мг (количество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ЭПК и ДГК не указано)</a:t>
                      </a:r>
                    </a:p>
                    <a:p>
                      <a:pPr marL="0" algn="l" defTabSz="914400" rtl="0" eaLnBrk="1" fontAlgn="t" latinLnBrk="0" hangingPunct="1"/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нет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4961005"/>
                  </a:ext>
                </a:extLst>
              </a:tr>
              <a:tr h="57340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ОМЕГА-3 ТУТТИ ФРУТТИ , 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Биориджинал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Жир тунца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290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мг (ЭПК – 31, ДГК 119 мг)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Сукра-лоза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688726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4538" y="6381328"/>
            <a:ext cx="7473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*Источники </a:t>
            </a:r>
            <a:r>
              <a:rPr lang="ru-RU" sz="1100" i="1" dirty="0"/>
              <a:t>ПНЖК и количество в суточной </a:t>
            </a:r>
            <a:r>
              <a:rPr lang="ru-RU" sz="1100" i="1" dirty="0" smtClean="0"/>
              <a:t>дозе **на основании пересчета среднерыночной цены за упаковку</a:t>
            </a:r>
          </a:p>
          <a:p>
            <a:r>
              <a:rPr lang="ru-RU" sz="1100" i="1" dirty="0" smtClean="0"/>
              <a:t>*** данная форма более </a:t>
            </a:r>
            <a:r>
              <a:rPr lang="ru-RU" sz="1100" i="1" dirty="0"/>
              <a:t>концентрированная, но </a:t>
            </a:r>
            <a:r>
              <a:rPr lang="ru-RU" sz="1100" i="1" dirty="0" smtClean="0"/>
              <a:t>имеет более низкую степень абсорбции ****разрешен с 7 лет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1762772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ультимегин_подложки1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18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446" y="1007724"/>
            <a:ext cx="8351912" cy="86409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КОМПАНИЯ АРТЛАЙФ – ЛИДЕР ПО ПРОИЗВОДСТВУ МЯГКИХ ЖЕЛАТИНОВЫХ КАПСУЛ В РОССИИ</a:t>
            </a:r>
            <a:endParaRPr lang="ru-RU" sz="1800" b="1" dirty="0">
              <a:solidFill>
                <a:srgbClr val="C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Рисунок 4" descr="logotip_Artlif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60747"/>
            <a:ext cx="1407030" cy="44852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8560" y="5157192"/>
            <a:ext cx="835191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 smtClean="0">
                <a:latin typeface="Arial" pitchFamily="34" charset="0"/>
                <a:ea typeface="+mn-ea"/>
                <a:cs typeface="Arial" pitchFamily="34" charset="0"/>
              </a:rPr>
              <a:t>ВСЕ БИОЛОГИЧЕСКИ АКТИВНЫЕ КОМПЛЕКСЫ АРТЛАЙФ ПРОИЗВОДЯТСЯ НА СОБСТВЕННОМ ЗАВОДЕ КОМПАНИИ В ГОРОДЕ ТОМСКЕ. ПРОДУКЦИЯ СЕРТИФИЦИРОВАНА ПО ФАРМАЦЕВТИЧЕСКОМУ СТАНДАРТУ </a:t>
            </a:r>
            <a:r>
              <a:rPr lang="en-US" sz="1500" dirty="0" smtClean="0">
                <a:latin typeface="Arial" pitchFamily="34" charset="0"/>
                <a:ea typeface="+mn-ea"/>
                <a:cs typeface="Arial" pitchFamily="34" charset="0"/>
              </a:rPr>
              <a:t>GMP </a:t>
            </a:r>
            <a:r>
              <a:rPr lang="ru-RU" sz="1500" dirty="0">
                <a:latin typeface="Arial" pitchFamily="34" charset="0"/>
                <a:ea typeface="+mn-ea"/>
                <a:cs typeface="Arial" pitchFamily="34" charset="0"/>
              </a:rPr>
              <a:t>(англ. Good Manufacturing Practice; Надлежащая производственная практика</a:t>
            </a:r>
            <a:r>
              <a:rPr lang="ru-RU" sz="1500" dirty="0" smtClean="0"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lang="ru-RU" sz="1500" dirty="0"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lang="en-US" sz="15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Рисунок 7" descr="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634" y="1917555"/>
            <a:ext cx="8140830" cy="31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Мультимегин_подложки1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18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62526" y="5262221"/>
            <a:ext cx="6048672" cy="86409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СПАСИБО ЗА ВНИМАНИЕ!</a:t>
            </a:r>
          </a:p>
        </p:txBody>
      </p:sp>
      <p:pic>
        <p:nvPicPr>
          <p:cNvPr id="5" name="Picture 5" descr="C:\Users\Yarygin\Downloads\kalendula.jpg"/>
          <p:cNvPicPr>
            <a:picLocks noChangeAspect="1" noChangeArrowheads="1"/>
          </p:cNvPicPr>
          <p:nvPr/>
        </p:nvPicPr>
        <p:blipFill>
          <a:blip r:embed="rId3" cstate="print"/>
          <a:srcRect l="3858" r="472"/>
          <a:stretch>
            <a:fillRect/>
          </a:stretch>
        </p:blipFill>
        <p:spPr bwMode="auto">
          <a:xfrm>
            <a:off x="1879885" y="3596641"/>
            <a:ext cx="2353148" cy="1665580"/>
          </a:xfrm>
          <a:prstGeom prst="rect">
            <a:avLst/>
          </a:prstGeom>
          <a:noFill/>
        </p:spPr>
      </p:pic>
      <p:pic>
        <p:nvPicPr>
          <p:cNvPr id="6" name="Picture 5" descr="C:\Users\Yarygin\Downloads\kalendu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4419" y="3678045"/>
            <a:ext cx="2339500" cy="1584176"/>
          </a:xfrm>
          <a:prstGeom prst="rect">
            <a:avLst/>
          </a:prstGeom>
          <a:noFill/>
        </p:spPr>
      </p:pic>
      <p:pic>
        <p:nvPicPr>
          <p:cNvPr id="2050" name="Picture 2" descr="\\FILER\Artlife\дизайнеры\Продукция_3D\БАДы 3D\NEW design\Мультимегин\multimegin_120_m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900" y="1757610"/>
            <a:ext cx="2069195" cy="3600400"/>
          </a:xfrm>
          <a:prstGeom prst="rect">
            <a:avLst/>
          </a:prstGeom>
          <a:noFill/>
        </p:spPr>
      </p:pic>
      <p:pic>
        <p:nvPicPr>
          <p:cNvPr id="7" name="Рисунок 6" descr="logotip_Artlif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8" y="160747"/>
            <a:ext cx="1407030" cy="4485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467544" y="2420888"/>
            <a:ext cx="2520280" cy="1152128"/>
          </a:xfrm>
          <a:prstGeom prst="round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275856" y="2420888"/>
            <a:ext cx="2664296" cy="1152128"/>
          </a:xfrm>
          <a:prstGeom prst="round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56176" y="2420888"/>
            <a:ext cx="2520280" cy="1152128"/>
          </a:xfrm>
          <a:prstGeom prst="round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7544" y="3789040"/>
            <a:ext cx="2520280" cy="1368152"/>
          </a:xfrm>
          <a:prstGeom prst="round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275856" y="3789040"/>
            <a:ext cx="2664296" cy="1368152"/>
          </a:xfrm>
          <a:prstGeom prst="round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156176" y="3789040"/>
            <a:ext cx="2520280" cy="1368152"/>
          </a:xfrm>
          <a:prstGeom prst="round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3607" y="2688002"/>
            <a:ext cx="1800201" cy="86009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600" dirty="0" smtClean="0"/>
              <a:t>ЗАДЕРЖКА РОСТА 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/>
              <a:t>И РАЗВИТИЯ</a:t>
            </a:r>
            <a:endParaRPr lang="ru-RU" sz="1600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1853444" y="2204864"/>
            <a:ext cx="270284" cy="46433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23928" y="2681774"/>
            <a:ext cx="2160240" cy="86009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600" dirty="0" smtClean="0"/>
              <a:t>ВЫСОКАЯ ЧАСТОТА АТОПИЧЕСКИХ БОЛЕЗНЕЙ</a:t>
            </a:r>
            <a:endParaRPr lang="ru-RU" sz="1600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4553744" y="2204864"/>
            <a:ext cx="270284" cy="46433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76256" y="2753782"/>
            <a:ext cx="1728192" cy="60321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600" dirty="0" smtClean="0"/>
              <a:t>УХУДШЕНИЕ</a:t>
            </a:r>
            <a:br>
              <a:rPr lang="ru-RU" sz="1600" dirty="0" smtClean="0"/>
            </a:br>
            <a:r>
              <a:rPr lang="ru-RU" sz="1600" dirty="0" smtClean="0"/>
              <a:t>ЗРЕНИЯ</a:t>
            </a:r>
            <a:endParaRPr lang="ru-RU" sz="1600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7038020" y="2204864"/>
            <a:ext cx="270284" cy="46433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5536" y="4590701"/>
            <a:ext cx="2736304" cy="50005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600" dirty="0" smtClean="0"/>
              <a:t>ПСИХОЭМОЦИОНАЛЬНАЯ НЕУСТОЙЧИВОСТЬ</a:t>
            </a:r>
            <a:endParaRPr lang="ru-RU" sz="1600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2123728" y="3594591"/>
            <a:ext cx="270284" cy="46433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47864" y="4581128"/>
            <a:ext cx="2448272" cy="50962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600" dirty="0" smtClean="0"/>
              <a:t>ПОВЫШЕННАЯ УТОМЛЯЕМОСТЬ</a:t>
            </a:r>
            <a:endParaRPr lang="ru-RU" sz="1600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4427984" y="3594591"/>
            <a:ext cx="270284" cy="46433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4509120"/>
            <a:ext cx="2592288" cy="50005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600" dirty="0" smtClean="0"/>
              <a:t>РЕЦИДИВИРУЮЩЕЕ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ТЕЧЕНИЕ ХРОНИЧЕСКИХ БОЛЕЗНЕЙ</a:t>
            </a:r>
            <a:endParaRPr lang="ru-RU" sz="1600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6876256" y="3594591"/>
            <a:ext cx="270284" cy="46433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800200" y="188640"/>
            <a:ext cx="6372200" cy="100811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1800" b="1" dirty="0" smtClean="0">
                <a:latin typeface="Arial" pitchFamily="34" charset="0"/>
                <a:ea typeface="+mn-ea"/>
                <a:cs typeface="Arial" pitchFamily="34" charset="0"/>
              </a:rPr>
              <a:t>НАИБОЛЕЕ РАСПРОСТРАНЕННЫЕ ФОРМЫ ДЕФИЦИТА ПИЩЕВЫХ ВЕЩЕСТВ </a:t>
            </a:r>
            <a:br>
              <a:rPr lang="ru-RU" sz="1800" b="1" dirty="0" smtClean="0"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ea typeface="+mn-ea"/>
                <a:cs typeface="Arial" pitchFamily="34" charset="0"/>
              </a:rPr>
              <a:t>У ДОШКОЛЬНИКОВ И ШКОЛЬНИКОВ</a:t>
            </a:r>
            <a:endParaRPr lang="ru-RU" sz="18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8" name="Picture 4" descr="D:\Презентация\Мультимегин\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429" y="2636912"/>
            <a:ext cx="452203" cy="714005"/>
          </a:xfrm>
          <a:prstGeom prst="rect">
            <a:avLst/>
          </a:prstGeom>
          <a:noFill/>
        </p:spPr>
      </p:pic>
      <p:pic>
        <p:nvPicPr>
          <p:cNvPr id="1029" name="Picture 5" descr="D:\Презентация\Мультимегин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861048"/>
            <a:ext cx="744946" cy="673545"/>
          </a:xfrm>
          <a:prstGeom prst="rect">
            <a:avLst/>
          </a:prstGeom>
          <a:noFill/>
        </p:spPr>
      </p:pic>
      <p:pic>
        <p:nvPicPr>
          <p:cNvPr id="1030" name="Picture 6" descr="D:\Презентация\Мультимегин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708920"/>
            <a:ext cx="744946" cy="673545"/>
          </a:xfrm>
          <a:prstGeom prst="rect">
            <a:avLst/>
          </a:prstGeom>
          <a:noFill/>
        </p:spPr>
      </p:pic>
      <p:pic>
        <p:nvPicPr>
          <p:cNvPr id="1031" name="Picture 7" descr="D:\Презентация\Мультимегин\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9198" y="3783876"/>
            <a:ext cx="744946" cy="673545"/>
          </a:xfrm>
          <a:prstGeom prst="rect">
            <a:avLst/>
          </a:prstGeom>
          <a:noFill/>
        </p:spPr>
      </p:pic>
      <p:pic>
        <p:nvPicPr>
          <p:cNvPr id="1032" name="Picture 8" descr="D:\Презентация\Мультимегин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9342" y="2708920"/>
            <a:ext cx="744946" cy="673545"/>
          </a:xfrm>
          <a:prstGeom prst="rect">
            <a:avLst/>
          </a:prstGeom>
          <a:noFill/>
        </p:spPr>
      </p:pic>
      <p:pic>
        <p:nvPicPr>
          <p:cNvPr id="1033" name="Picture 9" descr="D:\Презентация\Мультимегин\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4005064"/>
            <a:ext cx="744946" cy="673545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1556792"/>
            <a:ext cx="8424936" cy="6480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ДЕФИЦИТ ПНЖК И ВИТАМИНОВ В РАЦИОНЕ ДЕТЕЙ И ПОДРОСТКОВ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767856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488832" cy="1008112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ru-RU" sz="3200" b="1" dirty="0" smtClean="0">
                <a:latin typeface="Arial" pitchFamily="34" charset="0"/>
                <a:ea typeface="+mn-ea"/>
                <a:cs typeface="Arial" pitchFamily="34" charset="0"/>
              </a:rPr>
              <a:t>ЖИРЫ – ВАЖНАЯ ЧАСТЬ ПИТАНИЯ КЛЕТОК ОРГАНИЗМА</a:t>
            </a:r>
            <a:endParaRPr lang="ru-RU" sz="32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772816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ЖИРЫ</a:t>
            </a:r>
            <a:r>
              <a:rPr lang="ru-RU" sz="1600" dirty="0" smtClean="0"/>
              <a:t> ВЫПОЛНЯЮТ ВАЖНЕЙШИЕ ФУНКЦИИ В ЖИЗНЕДЕЯТЕЛЬНОСТИ ОРГАНИЗМА:</a:t>
            </a:r>
          </a:p>
          <a:p>
            <a:pPr algn="just"/>
            <a:endParaRPr lang="ru-RU" sz="800" dirty="0" smtClean="0"/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/>
              <a:t>  ИСПОЛЬЗУЮТСЯ В КАЧЕСТВЕ ИСТОЧНИКА ЭНЕРГИИ, </a:t>
            </a: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/>
              <a:t>  ИГРАЮТ ВАЖНУЮ РОЛЬ В ОБМЕННЫХ ПРОЦЕССАХ, </a:t>
            </a: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/>
              <a:t> ЯВЛЯЮТСЯ АКТИВНЫМ ЭЛЕМЕНТОМ ПИЩЕВАРИТЕЛЬНЫХ ПРОЦЕССОВ.</a:t>
            </a:r>
          </a:p>
          <a:p>
            <a:pPr algn="just"/>
            <a:endParaRPr lang="ru-RU" sz="800" dirty="0" smtClean="0"/>
          </a:p>
          <a:p>
            <a:pPr algn="ctr"/>
            <a:r>
              <a:rPr lang="ru-RU" sz="1600" dirty="0" smtClean="0"/>
              <a:t>ЖИРОВАЯ ТКАНЬ ЯВЛЯЕТСЯ «СКЛАДОМ» ЭНЕРГЕТИЧЕСКИХ И НЕКОТОРЫХ ПИТАТЕЛЬНЫХ ВЕЩЕСТВ, ЗАПАСАЕМЫХ ОРГАНИЗМОМ. </a:t>
            </a:r>
            <a:endParaRPr lang="ru-RU" sz="16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67544" y="3573017"/>
            <a:ext cx="4032448" cy="19442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83568" y="3833727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dirty="0" smtClean="0"/>
              <a:t> МОЛЕКУЛЫ ЖИРОВ ВХОДЯТ В СОСТАВ </a:t>
            </a:r>
            <a:r>
              <a:rPr lang="ru-RU" sz="1400" b="1" dirty="0" smtClean="0"/>
              <a:t>ОБОЛОЧЕК КЛЕТОК</a:t>
            </a:r>
            <a:r>
              <a:rPr lang="ru-RU" sz="1400" dirty="0" smtClean="0"/>
              <a:t> ВСЕХ ТКАНЕЙ ЧЕЛОВЕКА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 ПОДКОЖНЫЙ ЖИРОВОЙ СЛОЙ СЛУЖИТ ТЕПЛОИЗОЛЯТОРОМ, ПОДДЕРЖИВАЯ ПОСТОЯННУЮ ТЕМПЕРАТУРУ ТЕЛА.</a:t>
            </a:r>
            <a:endParaRPr lang="ru-RU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16016" y="3649959"/>
            <a:ext cx="4032448" cy="18672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04048" y="3833727"/>
            <a:ext cx="34563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/>
              <a:t>С ЖИРАМИ СВЯЗАН ОБМЕН </a:t>
            </a:r>
            <a:r>
              <a:rPr lang="ru-RU" sz="1400" dirty="0" smtClean="0"/>
              <a:t>ВАЖНЫХ </a:t>
            </a:r>
            <a:r>
              <a:rPr lang="ru-RU" sz="1400" dirty="0"/>
              <a:t>ВИТАМИНОВ </a:t>
            </a:r>
            <a:r>
              <a:rPr lang="ru-RU" sz="1400" dirty="0" smtClean="0"/>
              <a:t>(так называемых жирорастворимых витаминов, например, А, D, Е) </a:t>
            </a:r>
            <a:r>
              <a:rPr lang="ru-RU" sz="1400" dirty="0"/>
              <a:t>И НЕКОТОРЫХ МИНЕРАЛЬНЫХ ВЕЩЕСТВ. </a:t>
            </a:r>
          </a:p>
        </p:txBody>
      </p:sp>
    </p:spTree>
    <p:extLst>
      <p:ext uri="{BB962C8B-B14F-4D97-AF65-F5344CB8AC3E}">
        <p14:creationId xmlns:p14="http://schemas.microsoft.com/office/powerpoint/2010/main" val="34243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7" y="1938885"/>
            <a:ext cx="5583545" cy="3722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940152" y="2160498"/>
            <a:ext cx="27806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ПНЖК не синтезируется организмом и должны поступать в него с пищей.</a:t>
            </a:r>
          </a:p>
          <a:p>
            <a:r>
              <a:rPr lang="ru-RU" dirty="0"/>
              <a:t>Самые важные ПНЖК:</a:t>
            </a:r>
          </a:p>
          <a:p>
            <a:r>
              <a:rPr lang="ru-RU" dirty="0"/>
              <a:t>Альфа-</a:t>
            </a:r>
            <a:r>
              <a:rPr lang="ru-RU" dirty="0" err="1"/>
              <a:t>линолевая</a:t>
            </a:r>
            <a:endParaRPr lang="ru-RU" dirty="0"/>
          </a:p>
          <a:p>
            <a:r>
              <a:rPr lang="ru-RU" dirty="0"/>
              <a:t>Докогексаеновая</a:t>
            </a:r>
          </a:p>
          <a:p>
            <a:r>
              <a:rPr lang="ru-RU" dirty="0"/>
              <a:t>эйкозапантеновая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9"/>
            <a:ext cx="9144000" cy="68580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09328" y="346477"/>
            <a:ext cx="6203032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ea typeface="+mn-ea"/>
                <a:cs typeface="Arial" pitchFamily="34" charset="0"/>
              </a:rPr>
              <a:t>КАКИМИ БЫВАЮТ ЖИРЫ?</a:t>
            </a:r>
            <a:endParaRPr lang="ru-RU" sz="32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7040" y="2420888"/>
            <a:ext cx="518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ХОРОШИЕ ЖИРЫ ПРОТИВ ПЛОХИХ ЖИРОВ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532484"/>
            <a:ext cx="8618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КЛАССИФИКАЦИЯ </a:t>
            </a:r>
            <a:r>
              <a:rPr lang="ru-RU" sz="1600" dirty="0"/>
              <a:t>ЖИРНЫХ КИСЛОТ </a:t>
            </a:r>
            <a:r>
              <a:rPr lang="ru-RU" sz="1600" b="1" dirty="0">
                <a:solidFill>
                  <a:srgbClr val="FF0000"/>
                </a:solidFill>
              </a:rPr>
              <a:t>ОМЕГА-3, ОМЕГА-6, ОМЕГА-9 </a:t>
            </a:r>
            <a:r>
              <a:rPr lang="ru-RU" sz="1600" dirty="0"/>
              <a:t>ОСНОВАНА НА ПОЛОЖЕНИИ НЕКОТОРЫХ УГЛЕРОД-ДВОЙНЫХ СВЯЗЕЙ ВНУТРИ </a:t>
            </a:r>
            <a:r>
              <a:rPr lang="ru-RU" sz="1600" dirty="0" smtClean="0"/>
              <a:t>МОЛЕКУЛЫ.</a:t>
            </a:r>
            <a:endParaRPr lang="ru-RU" sz="16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3528" y="2968411"/>
            <a:ext cx="4220543" cy="31248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«</a:t>
            </a:r>
            <a:r>
              <a:rPr lang="ru-RU" sz="1400" b="1" dirty="0"/>
              <a:t>ХОРОШИЕ» ЖИРЫ </a:t>
            </a:r>
            <a:r>
              <a:rPr lang="ru-RU" sz="1400" b="1" dirty="0" smtClean="0"/>
              <a:t> </a:t>
            </a:r>
            <a:r>
              <a:rPr lang="ru-RU" sz="1400" dirty="0" smtClean="0"/>
              <a:t>ИЗВЕСТНЫ </a:t>
            </a:r>
            <a:r>
              <a:rPr lang="ru-RU" sz="1400" dirty="0"/>
              <a:t>КАК </a:t>
            </a:r>
            <a:r>
              <a:rPr lang="ru-RU" sz="1400" b="1" dirty="0" smtClean="0">
                <a:solidFill>
                  <a:srgbClr val="FF0000"/>
                </a:solidFill>
              </a:rPr>
              <a:t>НЕНАСЫЩЕННЫЕ </a:t>
            </a:r>
            <a:r>
              <a:rPr lang="ru-RU" sz="1400" b="1" dirty="0">
                <a:solidFill>
                  <a:srgbClr val="FF0000"/>
                </a:solidFill>
              </a:rPr>
              <a:t>ЖИРНЫЕ </a:t>
            </a:r>
            <a:r>
              <a:rPr lang="ru-RU" sz="1400" b="1" dirty="0" smtClean="0">
                <a:solidFill>
                  <a:srgbClr val="FF0000"/>
                </a:solidFill>
              </a:rPr>
              <a:t>КИСЛОТЫ:</a:t>
            </a:r>
            <a:endParaRPr lang="ru-RU" sz="1400" dirty="0" smtClean="0"/>
          </a:p>
          <a:p>
            <a:pPr>
              <a:buFont typeface="Arial" pitchFamily="34" charset="0"/>
              <a:buChar char="•"/>
            </a:pPr>
            <a:r>
              <a:rPr lang="ru-RU" sz="1400" b="1" i="1" dirty="0" smtClean="0"/>
              <a:t> Полиненасыщенные жиры: </a:t>
            </a:r>
          </a:p>
          <a:p>
            <a:r>
              <a:rPr lang="ru-RU" sz="1400" b="1" i="1" dirty="0" smtClean="0"/>
              <a:t>Омега-3 и Омега-6</a:t>
            </a:r>
          </a:p>
          <a:p>
            <a:pPr>
              <a:buFont typeface="Arial" pitchFamily="34" charset="0"/>
              <a:buChar char="•"/>
            </a:pPr>
            <a:r>
              <a:rPr lang="ru-RU" sz="1400" b="1" i="1" dirty="0" smtClean="0"/>
              <a:t> Мононенасыщенные жиры: Омега-9</a:t>
            </a:r>
          </a:p>
          <a:p>
            <a:pPr>
              <a:buFont typeface="Arial" pitchFamily="34" charset="0"/>
              <a:buChar char="•"/>
            </a:pPr>
            <a:endParaRPr lang="ru-RU" sz="1400" dirty="0" smtClean="0"/>
          </a:p>
          <a:p>
            <a:r>
              <a:rPr lang="ru-RU" sz="1400" dirty="0" smtClean="0"/>
              <a:t>ОНИ ПРЕДСТАВЛЯЮТ </a:t>
            </a:r>
            <a:r>
              <a:rPr lang="ru-RU" sz="1400" dirty="0"/>
              <a:t>СОБОЙ ДИЕТИЧЕСКИЕ ЖИРЫ, КОТОРЫЕ ПОМОГАЮТ ПОДДЕРЖИВАТЬ ЗДОРОВОЕ РАЗВИТИЕ И ФУНКЦИОНИРОВАНИЕ ОРГАНИЗМА.</a:t>
            </a:r>
          </a:p>
          <a:p>
            <a:r>
              <a:rPr lang="ru-RU" sz="1400" dirty="0" smtClean="0"/>
              <a:t>ОРГАНИЗМ НЕ МОЖЕТ ИХ СИНТЕЗИРОВАТЬ САМОСТОЯТЕЛЬНО, НО ПРИСУТСТВИЕ ЭТИХ ЖИРОВ В РАЦИОНЕ ОЧЕНЬ ВАЖНО!</a:t>
            </a:r>
          </a:p>
          <a:p>
            <a:endParaRPr lang="ru-RU" sz="1400" b="1" i="1" dirty="0"/>
          </a:p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44008" y="2996952"/>
            <a:ext cx="4248473" cy="30963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«ПЛОХИЕ» ЖИРЫ  ЭТО:</a:t>
            </a:r>
          </a:p>
          <a:p>
            <a:pPr>
              <a:buFont typeface="Arial" pitchFamily="34" charset="0"/>
              <a:buChar char="•"/>
            </a:pPr>
            <a:r>
              <a:rPr lang="ru-RU" sz="1400" b="1" i="1" dirty="0" smtClean="0"/>
              <a:t> Насыщенные жиры:</a:t>
            </a:r>
            <a:r>
              <a:rPr lang="ru-RU" sz="1400" dirty="0" smtClean="0"/>
              <a:t> молочный жир (масло, сливки), сало и видимый жир на мясе</a:t>
            </a:r>
          </a:p>
          <a:p>
            <a:pPr>
              <a:buFont typeface="Arial" pitchFamily="34" charset="0"/>
              <a:buChar char="•"/>
            </a:pPr>
            <a:r>
              <a:rPr lang="ru-RU" sz="1400" b="1" i="1" dirty="0" smtClean="0"/>
              <a:t> Транс-жиры:</a:t>
            </a:r>
            <a:r>
              <a:rPr lang="ru-RU" sz="1400" dirty="0" smtClean="0"/>
              <a:t> частично </a:t>
            </a:r>
            <a:r>
              <a:rPr lang="ru-RU" sz="1400" dirty="0" err="1" smtClean="0"/>
              <a:t>гидрогенизированные</a:t>
            </a:r>
            <a:r>
              <a:rPr lang="ru-RU" sz="1400" dirty="0" smtClean="0"/>
              <a:t> растительные масла</a:t>
            </a:r>
          </a:p>
          <a:p>
            <a:endParaRPr lang="ru-RU" sz="1400" b="1" dirty="0" smtClean="0"/>
          </a:p>
          <a:p>
            <a:r>
              <a:rPr lang="ru-RU" sz="1400" dirty="0" smtClean="0"/>
              <a:t>«ПЛОХИЕ» ЖИРЫ СПОСОБСТВУЮТ РАЗВИТИЮ ЗАБОЛЕВАНИЙ СЕРДЕЧНОСОСУДИСТОЙ СИСТЕМЫ, НАБОРУ ЛИШНЕГО ВЕСА и ВОЗНИКНОВЕНИЮ МЕТАБОЛИЧЕСКИХ ЗАБОЛЕВАНИЙ.</a:t>
            </a:r>
          </a:p>
          <a:p>
            <a:r>
              <a:rPr lang="ru-RU" sz="1400" dirty="0" smtClean="0"/>
              <a:t>ОЧЕНЬ ВАЖНО ОГРАНИЧИТЬ ИХ ПОТРЕБЛЕНИЕ!</a:t>
            </a:r>
          </a:p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041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7" y="1938885"/>
            <a:ext cx="5583545" cy="3722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09328" y="346477"/>
            <a:ext cx="6203032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ea typeface="+mn-ea"/>
                <a:cs typeface="Arial" pitchFamily="34" charset="0"/>
              </a:rPr>
              <a:t>ИСТОЧНИКИ ЖИРОВ</a:t>
            </a:r>
            <a:endParaRPr lang="ru-RU" sz="32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823556"/>
            <a:ext cx="2570074" cy="13460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ОМЕГА-3 ЖИРЫ:</a:t>
            </a:r>
          </a:p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морская рыба, морепродукты, льняное и оливковое масла </a:t>
            </a:r>
          </a:p>
        </p:txBody>
      </p:sp>
      <p:pic>
        <p:nvPicPr>
          <p:cNvPr id="16" name="Picture 2" descr="D:\медконференция\преза буйкина\losos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8890" y="1700808"/>
            <a:ext cx="1613145" cy="1122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346887" y="2758722"/>
            <a:ext cx="2580505" cy="14229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ОМЕГА-6 ЖИРЫ:</a:t>
            </a:r>
          </a:p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мясо,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подсолнечное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кукурузное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масла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57" y="1757832"/>
            <a:ext cx="1692623" cy="1102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6204218" y="2758722"/>
            <a:ext cx="2580505" cy="14229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ОМЕГА-9 ЖИРЫ:</a:t>
            </a:r>
          </a:p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Грецкие орехи, арахис, семечки, авокадо,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фундук, оливковое масло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 r="17577"/>
          <a:stretch/>
        </p:blipFill>
        <p:spPr>
          <a:xfrm>
            <a:off x="6675348" y="1797831"/>
            <a:ext cx="1688307" cy="1062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99592" y="4365104"/>
            <a:ext cx="7432746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Aft>
                <a:spcPts val="600"/>
              </a:spcAft>
            </a:pPr>
            <a:r>
              <a:rPr lang="ru-RU" sz="1600" dirty="0" smtClean="0">
                <a:solidFill>
                  <a:srgbClr val="FF0000"/>
                </a:solidFill>
              </a:rPr>
              <a:t>ВАЖНО ПОНИМАТЬ: </a:t>
            </a:r>
          </a:p>
          <a:p>
            <a:pPr algn="ctr">
              <a:lnSpc>
                <a:spcPts val="2000"/>
              </a:lnSpc>
              <a:spcAft>
                <a:spcPts val="600"/>
              </a:spcAft>
            </a:pPr>
            <a:r>
              <a:rPr lang="ru-RU" sz="1600" dirty="0" smtClean="0"/>
              <a:t>ДЛЯ ПОЛОЖИТЕЛЬНОГО ЭФФЕКТА НА ОРГАНИЗМ </a:t>
            </a:r>
          </a:p>
          <a:p>
            <a:pPr algn="ctr">
              <a:lnSpc>
                <a:spcPts val="2000"/>
              </a:lnSpc>
              <a:spcAft>
                <a:spcPts val="600"/>
              </a:spcAft>
            </a:pPr>
            <a:r>
              <a:rPr lang="ru-RU" sz="1600" dirty="0" smtClean="0"/>
              <a:t>СООТНОШЕНИЕ </a:t>
            </a:r>
            <a:r>
              <a:rPr lang="ru-RU" sz="1600" b="1" dirty="0" smtClean="0"/>
              <a:t>ОМЕГА-3, ОМЕГА-6 И ОМЕГА-9 </a:t>
            </a:r>
          </a:p>
          <a:p>
            <a:pPr algn="ctr">
              <a:lnSpc>
                <a:spcPts val="2000"/>
              </a:lnSpc>
              <a:spcAft>
                <a:spcPts val="600"/>
              </a:spcAft>
            </a:pPr>
            <a:r>
              <a:rPr lang="ru-RU" sz="1600" dirty="0" smtClean="0"/>
              <a:t>ДОЛЖНО БЫТЬ ОПТИМАЛЬНЫМ!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1714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9"/>
            <a:ext cx="9144000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27176" y="135414"/>
            <a:ext cx="6157192" cy="11333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ea typeface="+mn-ea"/>
                <a:cs typeface="Arial" pitchFamily="34" charset="0"/>
              </a:rPr>
              <a:t>БАЛАНС ОМЕГА-3 и ОМЕГА-6</a:t>
            </a:r>
            <a:endParaRPr lang="ru-RU" sz="32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032" y="1415098"/>
            <a:ext cx="824542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500" b="1" dirty="0"/>
              <a:t>РЕКОМЕНДУЕМОЕ СООТНОШЕНИЕ ОМЕГА-3 И ОМЕГА-6 В </a:t>
            </a:r>
            <a:r>
              <a:rPr lang="ru-RU" sz="1500" b="1" dirty="0" smtClean="0"/>
              <a:t>РАЦИОНЕ ОТ 1:2 ДО 1:4.</a:t>
            </a:r>
            <a:endParaRPr lang="ru-RU" sz="1500" b="1" dirty="0"/>
          </a:p>
          <a:p>
            <a:pPr algn="ctr">
              <a:lnSpc>
                <a:spcPts val="2000"/>
              </a:lnSpc>
            </a:pPr>
            <a:r>
              <a:rPr lang="ru-RU" sz="1500" b="1" dirty="0" smtClean="0">
                <a:solidFill>
                  <a:srgbClr val="FF0000"/>
                </a:solidFill>
              </a:rPr>
              <a:t>БОЛЬШИНСТВО ЛЮДЕЙ ПОЛУЧАЮТ ИЗ РАЦИОНА ОМЕГА-6 В 15-25 РАЗ БОЛЬШЕ, ЧЕМ ОМЕГА-3!</a:t>
            </a:r>
            <a:endParaRPr lang="ru-RU" sz="15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/>
          </p:nvPr>
        </p:nvGraphicFramePr>
        <p:xfrm>
          <a:off x="827584" y="2348880"/>
          <a:ext cx="3736395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/>
          </p:nvPr>
        </p:nvGraphicFramePr>
        <p:xfrm>
          <a:off x="4805772" y="2348880"/>
          <a:ext cx="3736395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83568" y="4941168"/>
            <a:ext cx="79306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НАИЛУЧШИЕ ИСТОЧНИКИ  ПНЖК ОМЕГА-3 (DHA И EPA)  - ДИКИЕ РЫБЫ И НЕКОТОРЫЕ ВИДЫ МОРСКИХ ВОДОРОСЛЕЙ.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ПРОБЛЕМА :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МНОГИЕ ДЕТИ И ВЗРОСЛЫЕ НЕ ЕДЯТ РЫБУ И ВОДОРОСЛИ НА РЕГУЛЯРНОЙ ОСНОВЕ, А ПОТОМУ ПОДВЕРЖЕНЫ БОЛЬШОМУ  РИСКУ ИМЕТЬ </a:t>
            </a:r>
            <a:r>
              <a:rPr lang="ru-RU" sz="1400" b="1" dirty="0">
                <a:solidFill>
                  <a:srgbClr val="FF0000"/>
                </a:solidFill>
              </a:rPr>
              <a:t>НИЗКИЙ УРОВЕНЬ ОМЕГА-3 И ИЗБЫТОК ПОТРЕБЛЕНИЯ ОМЕГА-6</a:t>
            </a:r>
            <a:r>
              <a:rPr lang="ru-RU" sz="1400" b="1" dirty="0" smtClean="0">
                <a:solidFill>
                  <a:srgbClr val="FF0000"/>
                </a:solidFill>
              </a:rPr>
              <a:t>.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47664" y="44624"/>
            <a:ext cx="663508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200" b="1" dirty="0" smtClean="0">
                <a:latin typeface="Arial" pitchFamily="34" charset="0"/>
                <a:ea typeface="+mn-ea"/>
                <a:cs typeface="Arial" pitchFamily="34" charset="0"/>
              </a:rPr>
              <a:t>ОБРАТНАЯ РЕАКЦИЯ ОМЕГА-6 ПРИ ДЕФИЦИТЕ ОМЕГА-3 </a:t>
            </a:r>
            <a:endParaRPr lang="ru-RU" sz="32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-3003" y="1385392"/>
          <a:ext cx="9147003" cy="521208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206851">
                  <a:extLst>
                    <a:ext uri="{9D8B030D-6E8A-4147-A177-3AD203B41FA5}">
                      <a16:colId xmlns:a16="http://schemas.microsoft.com/office/drawing/2014/main" val="1846301604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553557489"/>
                    </a:ext>
                  </a:extLst>
                </a:gridCol>
                <a:gridCol w="3131840">
                  <a:extLst>
                    <a:ext uri="{9D8B030D-6E8A-4147-A177-3AD203B41FA5}">
                      <a16:colId xmlns:a16="http://schemas.microsoft.com/office/drawing/2014/main" val="29989675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ДЕЙСТВИЕ ОМЕГА-3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ДЕЙСТВИЕ ОМЕГА-6 ПРИ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</a:rPr>
                        <a:t> ДЕФИЦИТЕ ОМЕГА-3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734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ОБЩЕЕ</a:t>
                      </a:r>
                      <a:r>
                        <a:rPr lang="ru-RU" sz="1400" baseline="0" dirty="0" smtClean="0"/>
                        <a:t> ДЕЙСТВИЕ НА ОРГАНИЗМ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Укрепление</a:t>
                      </a:r>
                      <a:r>
                        <a:rPr lang="ru-RU" sz="1400" baseline="0" dirty="0" smtClean="0"/>
                        <a:t> и защита мембран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Усиление воспалений в клетках, ослабление защитной</a:t>
                      </a:r>
                      <a:r>
                        <a:rPr lang="ru-RU" sz="1400" baseline="0" dirty="0" smtClean="0"/>
                        <a:t> реакции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348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СЕРДЕЧНО-СОСУДИСТАЯ СИСТЕМА (атеросклероз, инфаркт,</a:t>
                      </a:r>
                      <a:r>
                        <a:rPr lang="ru-RU" sz="1400" baseline="0" dirty="0" smtClean="0"/>
                        <a:t> инсульт)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/>
                        <a:t>Препятствуют развитию заболеваний  с/</a:t>
                      </a:r>
                      <a:r>
                        <a:rPr lang="ru-RU" sz="1400" baseline="0" dirty="0" err="1" smtClean="0"/>
                        <a:t>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Повышают холестерин, провоцируют развитие заболеваний сосудов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554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АЛЛЕРГИИ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Укрепляют</a:t>
                      </a:r>
                      <a:r>
                        <a:rPr lang="ru-RU" sz="1400" baseline="0" dirty="0" smtClean="0"/>
                        <a:t> мембраны клеток, снимают воспаление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Стимулируют</a:t>
                      </a:r>
                      <a:r>
                        <a:rPr lang="ru-RU" sz="1400" baseline="0" dirty="0" smtClean="0"/>
                        <a:t> развитие аллергических реакций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399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КОЖНЫЕ ЗАБОЛЕВАНИЯ (экзема,</a:t>
                      </a:r>
                      <a:r>
                        <a:rPr lang="ru-RU" sz="1400" baseline="0" dirty="0" smtClean="0"/>
                        <a:t> псориаз, дерматит, акне)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Препятствуют возникновению заболеваний кожи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Провоцируют развитие заболеваний</a:t>
                      </a:r>
                      <a:r>
                        <a:rPr lang="ru-RU" sz="1400" baseline="0" dirty="0" smtClean="0"/>
                        <a:t> кожи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76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РАЗВИТИЕ ДЕТЕЙ (интеллектуальное</a:t>
                      </a:r>
                      <a:r>
                        <a:rPr lang="ru-RU" sz="1400" baseline="0" dirty="0" smtClean="0"/>
                        <a:t> и физическое)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Стимулируют рост и развитие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Не</a:t>
                      </a:r>
                      <a:r>
                        <a:rPr lang="ru-RU" sz="1400" baseline="0" dirty="0" smtClean="0"/>
                        <a:t> влияют на рост и развитие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575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ГИПЕРАКТИВНОСТЬ И СВЯЗАННАЯ</a:t>
                      </a:r>
                      <a:r>
                        <a:rPr lang="ru-RU" sz="1400" baseline="0" dirty="0" smtClean="0"/>
                        <a:t> С НЕЙ </a:t>
                      </a:r>
                      <a:r>
                        <a:rPr lang="ru-RU" sz="1400" dirty="0" smtClean="0"/>
                        <a:t>ПЛОХАЯ</a:t>
                      </a:r>
                      <a:r>
                        <a:rPr lang="ru-RU" sz="1400" baseline="0" dirty="0" smtClean="0"/>
                        <a:t> ОБУЧАЕМОСТЬ У ДЕТЕЙ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Исправляют неусидчивость, приводя к норме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Провоцируют раздражительность, перепады настроения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97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ВЕС ТЕЛА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Способствуют уменьшению количества жировой ткани и снижению</a:t>
                      </a:r>
                      <a:r>
                        <a:rPr lang="ru-RU" sz="1400" baseline="0" dirty="0" smtClean="0"/>
                        <a:t> веса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Способствуют увеличению количества белой жировой ткани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2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ОПОРНО-ДВИГАТЕЛЬНАЯ СИСТЕМА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</a:t>
                      </a:r>
                      <a:r>
                        <a:rPr lang="ru-RU" sz="1400" baseline="0" dirty="0" smtClean="0"/>
                        <a:t>пособствуют укреплению суставов и связок, облегчают болевой синдром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Провоцируют развитие хронических заболеваний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369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4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5373216"/>
            <a:ext cx="813690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/>
              <a:t>СОДЕРЖАНИЕ ( % ОТ СУММЫ ЖК) АЛЬФА-ЛИНОЛЕНОВОЙ И ЭЙКОЗАПЕНТАЕНОВОЙ КИСЛОТ В ФОСФОЛИПИДАХ ТРОМБОЦИТОВ (КЛЕТОК КРОВИ) НАСЕЛЕНИЯ РАЗНЫХ СТРАН, СООТНОШЕНИЕ У НИХ ОМЕГА-6 И ОМЕГА-3 ПНЖК, И ДОЛЯ (%) СМЕРТНОСТИ ОТ СЕРДЕЧНО-СОСУДИСТЫХ ЗАБОЛЕВАНИЙ В ОБЩЕЙ СМЕРТНОСТИ В ЭТИХ СТРАНАХ</a:t>
            </a:r>
            <a:endParaRPr lang="ru-RU" sz="1300" dirty="0"/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727139" y="2204864"/>
          <a:ext cx="7938882" cy="3099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09328" y="346477"/>
            <a:ext cx="6203032" cy="7200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Arial" pitchFamily="34" charset="0"/>
                <a:ea typeface="+mn-ea"/>
                <a:cs typeface="Arial" pitchFamily="34" charset="0"/>
              </a:rPr>
              <a:t>СТАТИСТИКА: </a:t>
            </a:r>
            <a:br>
              <a:rPr lang="ru-RU" sz="3200" b="1" dirty="0" smtClean="0"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700" b="1" dirty="0" smtClean="0">
                <a:latin typeface="Arial" pitchFamily="34" charset="0"/>
                <a:ea typeface="+mn-ea"/>
                <a:cs typeface="Arial" pitchFamily="34" charset="0"/>
              </a:rPr>
              <a:t>«Северный парадокс»</a:t>
            </a:r>
            <a:endParaRPr lang="ru-RU" sz="27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470986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dirty="0" smtClean="0"/>
              <a:t>К 80-М ГОДАМ ХХ ВЕКА УЖЕ БЫЛ ИЗВЕСТЕН "СЕВЕРНЫЙ ПАРАДОКС": ГРЕНЛАНДЦЫ, АЛЕУТЫ, ЭСКИМОСЫ И ДРУГИЕ ЖИТЕЛИ САМЫХ СЕВЕРНЫХ РАЙОНОВ ПОЧТИ НЕ БОЛЕЮТ АТЕРОСКЛЕРОЗОМ!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9776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9069</TotalTime>
  <Words>2398</Words>
  <Application>Microsoft Office PowerPoint</Application>
  <PresentationFormat>Экран (4:3)</PresentationFormat>
  <Paragraphs>338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Arial Narrow</vt:lpstr>
      <vt:lpstr>Calibri</vt:lpstr>
      <vt:lpstr>Wingdings</vt:lpstr>
      <vt:lpstr>Тема Office</vt:lpstr>
      <vt:lpstr>Презентация PowerPoint</vt:lpstr>
      <vt:lpstr>ОСНОВНЫЕ ДЕФЕКТЫ ПИТАНИЯ НАСЕЛЕНИЯ РФ</vt:lpstr>
      <vt:lpstr>НАИБОЛЕЕ РАСПРОСТРАНЕННЫЕ ФОРМЫ ДЕФИЦИТА ПИЩЕВЫХ ВЕЩЕСТВ  У ДОШКОЛЬНИКОВ И ШКОЛЬНИКОВ</vt:lpstr>
      <vt:lpstr>ЖИРЫ – ВАЖНАЯ ЧАСТЬ ПИТАНИЯ КЛЕТОК ОРГАНИЗМА</vt:lpstr>
      <vt:lpstr>КАКИМИ БЫВАЮТ ЖИРЫ?</vt:lpstr>
      <vt:lpstr>ИСТОЧНИКИ ЖИРОВ</vt:lpstr>
      <vt:lpstr>БАЛАНС ОМЕГА-3 и ОМЕГА-6</vt:lpstr>
      <vt:lpstr>Презентация PowerPoint</vt:lpstr>
      <vt:lpstr>СТАТИСТИКА:  «Северный парадокс»</vt:lpstr>
      <vt:lpstr>Презентация PowerPoint</vt:lpstr>
      <vt:lpstr>СОСТАВ КОМПЛЕКСНОГО ПРЕПАРАТА:</vt:lpstr>
      <vt:lpstr>КОМБИНАЦИЯ ЖИВОТНЫХ И РАСТИТЕЛЬНЫХ ИСТОЧНИКОВ ОМЕГА-3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КОМУ РЕКОМЕНДОВАН?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СРАВНИТЕЛЬНЫЙ АНАЛИЗ СОСТАВОВ КОМПЛЕКСОВ С ПНЖК ДЛЯ ДЕТЕЙ</vt:lpstr>
      <vt:lpstr>КОМПАНИЯ АРТЛАЙФ – ЛИДЕР ПО ПРОИЗВОДСТВУ МЯГКИХ ЖЕЛАТИНОВЫХ КАПСУЛ В РОССИИ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Анна Шушпанова</cp:lastModifiedBy>
  <cp:revision>469</cp:revision>
  <cp:lastPrinted>2018-04-05T07:08:08Z</cp:lastPrinted>
  <dcterms:created xsi:type="dcterms:W3CDTF">2017-11-02T06:46:55Z</dcterms:created>
  <dcterms:modified xsi:type="dcterms:W3CDTF">2018-07-06T09:38:06Z</dcterms:modified>
</cp:coreProperties>
</file>